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87" r:id="rId2"/>
    <p:sldId id="288" r:id="rId3"/>
    <p:sldId id="289" r:id="rId4"/>
    <p:sldId id="290" r:id="rId5"/>
    <p:sldId id="291" r:id="rId6"/>
    <p:sldId id="292" r:id="rId7"/>
    <p:sldId id="293" r:id="rId8"/>
    <p:sldId id="281" r:id="rId9"/>
    <p:sldId id="282" r:id="rId10"/>
    <p:sldId id="283" r:id="rId11"/>
    <p:sldId id="284" r:id="rId12"/>
    <p:sldId id="285" r:id="rId13"/>
    <p:sldId id="286" r:id="rId14"/>
    <p:sldId id="256" r:id="rId15"/>
    <p:sldId id="279" r:id="rId16"/>
    <p:sldId id="257" r:id="rId17"/>
    <p:sldId id="258" r:id="rId18"/>
    <p:sldId id="275" r:id="rId19"/>
    <p:sldId id="261" r:id="rId20"/>
    <p:sldId id="262" r:id="rId21"/>
    <p:sldId id="263" r:id="rId22"/>
    <p:sldId id="264" r:id="rId23"/>
    <p:sldId id="265" r:id="rId24"/>
    <p:sldId id="266" r:id="rId25"/>
    <p:sldId id="267" r:id="rId26"/>
    <p:sldId id="268" r:id="rId27"/>
    <p:sldId id="269" r:id="rId28"/>
    <p:sldId id="270" r:id="rId29"/>
    <p:sldId id="259" r:id="rId30"/>
    <p:sldId id="271" r:id="rId31"/>
    <p:sldId id="260" r:id="rId32"/>
    <p:sldId id="276" r:id="rId33"/>
    <p:sldId id="272" r:id="rId34"/>
    <p:sldId id="273" r:id="rId35"/>
    <p:sldId id="274" r:id="rId36"/>
    <p:sldId id="277" r:id="rId37"/>
    <p:sldId id="278"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170" name="Group 2"/>
          <p:cNvGrpSpPr>
            <a:grpSpLocks/>
          </p:cNvGrpSpPr>
          <p:nvPr/>
        </p:nvGrpSpPr>
        <p:grpSpPr bwMode="auto">
          <a:xfrm>
            <a:off x="3175" y="4267200"/>
            <a:ext cx="9140825" cy="2590800"/>
            <a:chOff x="2" y="2688"/>
            <a:chExt cx="5758" cy="1632"/>
          </a:xfrm>
        </p:grpSpPr>
        <p:sp>
          <p:nvSpPr>
            <p:cNvPr id="7171"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tr-TR"/>
            </a:p>
          </p:txBody>
        </p:sp>
        <p:grpSp>
          <p:nvGrpSpPr>
            <p:cNvPr id="7172" name="Group 4"/>
            <p:cNvGrpSpPr>
              <a:grpSpLocks/>
            </p:cNvGrpSpPr>
            <p:nvPr userDrawn="1"/>
          </p:nvGrpSpPr>
          <p:grpSpPr bwMode="auto">
            <a:xfrm>
              <a:off x="3528" y="3715"/>
              <a:ext cx="792" cy="521"/>
              <a:chOff x="3527" y="3715"/>
              <a:chExt cx="792" cy="521"/>
            </a:xfrm>
          </p:grpSpPr>
          <p:sp>
            <p:nvSpPr>
              <p:cNvPr id="7173"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tr-TR"/>
              </a:p>
            </p:txBody>
          </p:sp>
          <p:sp>
            <p:nvSpPr>
              <p:cNvPr id="7174"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tr-TR"/>
              </a:p>
            </p:txBody>
          </p:sp>
          <p:sp>
            <p:nvSpPr>
              <p:cNvPr id="7175"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7176"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tr-TR"/>
              </a:p>
            </p:txBody>
          </p:sp>
          <p:sp>
            <p:nvSpPr>
              <p:cNvPr id="7177"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7178"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tr-TR"/>
              </a:p>
            </p:txBody>
          </p:sp>
          <p:sp>
            <p:nvSpPr>
              <p:cNvPr id="7179"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tr-TR"/>
              </a:p>
            </p:txBody>
          </p:sp>
          <p:sp>
            <p:nvSpPr>
              <p:cNvPr id="7180"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7181"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tr-TR"/>
              </a:p>
            </p:txBody>
          </p:sp>
          <p:sp>
            <p:nvSpPr>
              <p:cNvPr id="7182"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tr-TR"/>
              </a:p>
            </p:txBody>
          </p:sp>
          <p:sp>
            <p:nvSpPr>
              <p:cNvPr id="7183"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tr-TR"/>
              </a:p>
            </p:txBody>
          </p:sp>
        </p:grpSp>
        <p:grpSp>
          <p:nvGrpSpPr>
            <p:cNvPr id="7184" name="Group 16"/>
            <p:cNvGrpSpPr>
              <a:grpSpLocks/>
            </p:cNvGrpSpPr>
            <p:nvPr userDrawn="1"/>
          </p:nvGrpSpPr>
          <p:grpSpPr bwMode="auto">
            <a:xfrm>
              <a:off x="1776" y="3631"/>
              <a:ext cx="1626" cy="683"/>
              <a:chOff x="1776" y="3631"/>
              <a:chExt cx="1626" cy="683"/>
            </a:xfrm>
          </p:grpSpPr>
          <p:sp>
            <p:nvSpPr>
              <p:cNvPr id="7185"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tr-TR"/>
              </a:p>
            </p:txBody>
          </p:sp>
          <p:sp>
            <p:nvSpPr>
              <p:cNvPr id="7186"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tr-TR"/>
              </a:p>
            </p:txBody>
          </p:sp>
          <p:sp>
            <p:nvSpPr>
              <p:cNvPr id="7187"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tr-TR"/>
              </a:p>
            </p:txBody>
          </p:sp>
          <p:sp>
            <p:nvSpPr>
              <p:cNvPr id="7188"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tr-TR"/>
              </a:p>
            </p:txBody>
          </p:sp>
          <p:sp>
            <p:nvSpPr>
              <p:cNvPr id="7189"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tr-TR"/>
              </a:p>
            </p:txBody>
          </p:sp>
          <p:sp>
            <p:nvSpPr>
              <p:cNvPr id="7190"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tr-TR"/>
              </a:p>
            </p:txBody>
          </p:sp>
          <p:sp>
            <p:nvSpPr>
              <p:cNvPr id="7191"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tr-TR"/>
              </a:p>
            </p:txBody>
          </p:sp>
          <p:sp>
            <p:nvSpPr>
              <p:cNvPr id="7192"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tr-TR"/>
              </a:p>
            </p:txBody>
          </p:sp>
          <p:sp>
            <p:nvSpPr>
              <p:cNvPr id="7193"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tr-TR"/>
              </a:p>
            </p:txBody>
          </p:sp>
          <p:sp>
            <p:nvSpPr>
              <p:cNvPr id="7194"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tr-TR"/>
              </a:p>
            </p:txBody>
          </p:sp>
          <p:sp>
            <p:nvSpPr>
              <p:cNvPr id="7195"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tr-TR"/>
              </a:p>
            </p:txBody>
          </p:sp>
          <p:sp>
            <p:nvSpPr>
              <p:cNvPr id="7196"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tr-TR"/>
              </a:p>
            </p:txBody>
          </p:sp>
          <p:sp>
            <p:nvSpPr>
              <p:cNvPr id="7197"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tr-TR"/>
              </a:p>
            </p:txBody>
          </p:sp>
          <p:sp>
            <p:nvSpPr>
              <p:cNvPr id="7198"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tr-TR"/>
              </a:p>
            </p:txBody>
          </p:sp>
          <p:sp>
            <p:nvSpPr>
              <p:cNvPr id="7199"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7200"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7201"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7202"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tr-TR"/>
              </a:p>
            </p:txBody>
          </p:sp>
        </p:grpSp>
        <p:grpSp>
          <p:nvGrpSpPr>
            <p:cNvPr id="7203" name="Group 35"/>
            <p:cNvGrpSpPr>
              <a:grpSpLocks/>
            </p:cNvGrpSpPr>
            <p:nvPr userDrawn="1"/>
          </p:nvGrpSpPr>
          <p:grpSpPr bwMode="auto">
            <a:xfrm>
              <a:off x="4128" y="3360"/>
              <a:ext cx="1351" cy="821"/>
              <a:chOff x="4128" y="3360"/>
              <a:chExt cx="1351" cy="821"/>
            </a:xfrm>
          </p:grpSpPr>
          <p:sp>
            <p:nvSpPr>
              <p:cNvPr id="7204"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7205"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7206"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tr-TR"/>
              </a:p>
            </p:txBody>
          </p:sp>
          <p:sp>
            <p:nvSpPr>
              <p:cNvPr id="7207"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7208"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7209"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7210"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7211"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tr-TR"/>
              </a:p>
            </p:txBody>
          </p:sp>
          <p:sp>
            <p:nvSpPr>
              <p:cNvPr id="7212"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tr-TR"/>
              </a:p>
            </p:txBody>
          </p:sp>
          <p:sp>
            <p:nvSpPr>
              <p:cNvPr id="7213"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7214"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7215"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tr-TR"/>
              </a:p>
            </p:txBody>
          </p:sp>
          <p:sp>
            <p:nvSpPr>
              <p:cNvPr id="7216"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tr-TR"/>
              </a:p>
            </p:txBody>
          </p:sp>
          <p:sp>
            <p:nvSpPr>
              <p:cNvPr id="7217"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7218"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tr-TR"/>
              </a:p>
            </p:txBody>
          </p:sp>
          <p:sp>
            <p:nvSpPr>
              <p:cNvPr id="7219"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7220"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tr-TR"/>
              </a:p>
            </p:txBody>
          </p:sp>
        </p:grpSp>
        <p:grpSp>
          <p:nvGrpSpPr>
            <p:cNvPr id="7221" name="Group 53"/>
            <p:cNvGrpSpPr>
              <a:grpSpLocks/>
            </p:cNvGrpSpPr>
            <p:nvPr userDrawn="1"/>
          </p:nvGrpSpPr>
          <p:grpSpPr bwMode="auto">
            <a:xfrm>
              <a:off x="5280" y="3024"/>
              <a:ext cx="425" cy="258"/>
              <a:chOff x="5280" y="3024"/>
              <a:chExt cx="425" cy="258"/>
            </a:xfrm>
          </p:grpSpPr>
          <p:sp>
            <p:nvSpPr>
              <p:cNvPr id="7222"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7223"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7224"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7225"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7226"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tr-TR"/>
              </a:p>
            </p:txBody>
          </p:sp>
          <p:sp>
            <p:nvSpPr>
              <p:cNvPr id="7227"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tr-TR"/>
              </a:p>
            </p:txBody>
          </p:sp>
          <p:sp>
            <p:nvSpPr>
              <p:cNvPr id="7228"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grpSp>
            <p:nvGrpSpPr>
              <p:cNvPr id="7229" name="Group 61"/>
              <p:cNvGrpSpPr>
                <a:grpSpLocks/>
              </p:cNvGrpSpPr>
              <p:nvPr/>
            </p:nvGrpSpPr>
            <p:grpSpPr bwMode="auto">
              <a:xfrm>
                <a:off x="5381" y="3085"/>
                <a:ext cx="227" cy="132"/>
                <a:chOff x="5381" y="3085"/>
                <a:chExt cx="227" cy="132"/>
              </a:xfrm>
            </p:grpSpPr>
            <p:sp>
              <p:nvSpPr>
                <p:cNvPr id="7230"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tr-TR"/>
                </a:p>
              </p:txBody>
            </p:sp>
            <p:sp>
              <p:nvSpPr>
                <p:cNvPr id="7231"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tr-TR"/>
                </a:p>
              </p:txBody>
            </p:sp>
            <p:sp>
              <p:nvSpPr>
                <p:cNvPr id="7232"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tr-TR"/>
                </a:p>
              </p:txBody>
            </p:sp>
            <p:sp>
              <p:nvSpPr>
                <p:cNvPr id="7233"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tr-TR"/>
                </a:p>
              </p:txBody>
            </p:sp>
          </p:grpSp>
        </p:grpSp>
      </p:grpSp>
      <p:sp>
        <p:nvSpPr>
          <p:cNvPr id="723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tr-TR"/>
              <a:t>Asıl başlık stili için tıklatın</a:t>
            </a:r>
          </a:p>
        </p:txBody>
      </p:sp>
      <p:sp>
        <p:nvSpPr>
          <p:cNvPr id="723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7236" name="Rectangle 68"/>
          <p:cNvSpPr>
            <a:spLocks noGrp="1" noChangeArrowheads="1"/>
          </p:cNvSpPr>
          <p:nvPr>
            <p:ph type="dt" sz="quarter" idx="2"/>
          </p:nvPr>
        </p:nvSpPr>
        <p:spPr>
          <a:xfrm>
            <a:off x="457200" y="6248400"/>
            <a:ext cx="2133600" cy="457200"/>
          </a:xfrm>
        </p:spPr>
        <p:txBody>
          <a:bodyPr/>
          <a:lstStyle>
            <a:lvl1pPr>
              <a:defRPr/>
            </a:lvl1pPr>
          </a:lstStyle>
          <a:p>
            <a:endParaRPr lang="tr-TR"/>
          </a:p>
        </p:txBody>
      </p:sp>
      <p:sp>
        <p:nvSpPr>
          <p:cNvPr id="7237" name="Rectangle 69"/>
          <p:cNvSpPr>
            <a:spLocks noGrp="1" noChangeArrowheads="1"/>
          </p:cNvSpPr>
          <p:nvPr>
            <p:ph type="ftr" sz="quarter" idx="3"/>
          </p:nvPr>
        </p:nvSpPr>
        <p:spPr>
          <a:xfrm>
            <a:off x="3124200" y="6248400"/>
            <a:ext cx="2895600" cy="457200"/>
          </a:xfrm>
        </p:spPr>
        <p:txBody>
          <a:bodyPr/>
          <a:lstStyle>
            <a:lvl1pPr>
              <a:defRPr/>
            </a:lvl1pPr>
          </a:lstStyle>
          <a:p>
            <a:endParaRPr lang="tr-TR"/>
          </a:p>
        </p:txBody>
      </p:sp>
      <p:sp>
        <p:nvSpPr>
          <p:cNvPr id="7238" name="Rectangle 70"/>
          <p:cNvSpPr>
            <a:spLocks noGrp="1" noChangeArrowheads="1"/>
          </p:cNvSpPr>
          <p:nvPr>
            <p:ph type="sldNum" sz="quarter" idx="4"/>
          </p:nvPr>
        </p:nvSpPr>
        <p:spPr>
          <a:xfrm>
            <a:off x="6553200" y="6248400"/>
            <a:ext cx="2133600" cy="457200"/>
          </a:xfrm>
        </p:spPr>
        <p:txBody>
          <a:bodyPr/>
          <a:lstStyle>
            <a:lvl1pPr>
              <a:defRPr/>
            </a:lvl1pPr>
          </a:lstStyle>
          <a:p>
            <a:fld id="{D9A096F7-6A4A-4D4D-8C8F-13E865F2D5A1}" type="slidenum">
              <a:rPr lang="tr-TR"/>
              <a:pPr/>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C8F807FD-7E6E-4478-A2A7-698269B286FC}"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48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48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FA666413-901A-45DA-A5AF-9E1873D408D0}"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C2FEC19-FFD8-419D-90CC-8D5979FF003A}"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78D58B5-17D1-4986-BC26-417BEC9F8E46}"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4733912-1DB9-4A70-8E1F-16B5F0A83154}"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663FB166-F639-4E53-A77F-BBD80AB6EF5E}"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741C289F-000D-44C9-A73E-4BEB8314ACC8}"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27660269-23D2-4124-9B27-91FF08870D35}"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40B3E71-B40D-498F-B051-7AA4CBAAC970}"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274E3E84-B1FA-4287-8440-198FC69469D4}"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tr-TR"/>
          </a:p>
        </p:txBody>
      </p:sp>
      <p:grpSp>
        <p:nvGrpSpPr>
          <p:cNvPr id="6147" name="Group 3"/>
          <p:cNvGrpSpPr>
            <a:grpSpLocks/>
          </p:cNvGrpSpPr>
          <p:nvPr/>
        </p:nvGrpSpPr>
        <p:grpSpPr bwMode="auto">
          <a:xfrm>
            <a:off x="3175" y="4267200"/>
            <a:ext cx="9140825" cy="2590800"/>
            <a:chOff x="2" y="2688"/>
            <a:chExt cx="5758" cy="1632"/>
          </a:xfrm>
        </p:grpSpPr>
        <p:sp>
          <p:nvSpPr>
            <p:cNvPr id="6148"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tr-TR"/>
            </a:p>
          </p:txBody>
        </p:sp>
        <p:grpSp>
          <p:nvGrpSpPr>
            <p:cNvPr id="6149" name="Group 5"/>
            <p:cNvGrpSpPr>
              <a:grpSpLocks/>
            </p:cNvGrpSpPr>
            <p:nvPr userDrawn="1"/>
          </p:nvGrpSpPr>
          <p:grpSpPr bwMode="auto">
            <a:xfrm>
              <a:off x="3528" y="3715"/>
              <a:ext cx="792" cy="521"/>
              <a:chOff x="3527" y="3715"/>
              <a:chExt cx="792" cy="521"/>
            </a:xfrm>
          </p:grpSpPr>
          <p:sp>
            <p:nvSpPr>
              <p:cNvPr id="6150"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tr-TR"/>
              </a:p>
            </p:txBody>
          </p:sp>
          <p:sp>
            <p:nvSpPr>
              <p:cNvPr id="6151"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tr-TR"/>
              </a:p>
            </p:txBody>
          </p:sp>
          <p:sp>
            <p:nvSpPr>
              <p:cNvPr id="6152"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6153"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tr-TR"/>
              </a:p>
            </p:txBody>
          </p:sp>
          <p:sp>
            <p:nvSpPr>
              <p:cNvPr id="6154"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6155"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tr-TR"/>
              </a:p>
            </p:txBody>
          </p:sp>
          <p:sp>
            <p:nvSpPr>
              <p:cNvPr id="6156"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tr-TR"/>
              </a:p>
            </p:txBody>
          </p:sp>
          <p:sp>
            <p:nvSpPr>
              <p:cNvPr id="6157"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6158"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tr-TR"/>
              </a:p>
            </p:txBody>
          </p:sp>
          <p:sp>
            <p:nvSpPr>
              <p:cNvPr id="6159"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tr-TR"/>
              </a:p>
            </p:txBody>
          </p:sp>
          <p:sp>
            <p:nvSpPr>
              <p:cNvPr id="6160"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tr-TR"/>
              </a:p>
            </p:txBody>
          </p:sp>
        </p:grpSp>
        <p:grpSp>
          <p:nvGrpSpPr>
            <p:cNvPr id="6161" name="Group 17"/>
            <p:cNvGrpSpPr>
              <a:grpSpLocks/>
            </p:cNvGrpSpPr>
            <p:nvPr userDrawn="1"/>
          </p:nvGrpSpPr>
          <p:grpSpPr bwMode="auto">
            <a:xfrm>
              <a:off x="1776" y="3631"/>
              <a:ext cx="1626" cy="683"/>
              <a:chOff x="1776" y="3631"/>
              <a:chExt cx="1626" cy="683"/>
            </a:xfrm>
          </p:grpSpPr>
          <p:sp>
            <p:nvSpPr>
              <p:cNvPr id="6162"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tr-TR"/>
              </a:p>
            </p:txBody>
          </p:sp>
          <p:sp>
            <p:nvSpPr>
              <p:cNvPr id="6163"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tr-TR"/>
              </a:p>
            </p:txBody>
          </p:sp>
          <p:sp>
            <p:nvSpPr>
              <p:cNvPr id="6164"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tr-TR"/>
              </a:p>
            </p:txBody>
          </p:sp>
          <p:sp>
            <p:nvSpPr>
              <p:cNvPr id="6165"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tr-TR"/>
              </a:p>
            </p:txBody>
          </p:sp>
          <p:sp>
            <p:nvSpPr>
              <p:cNvPr id="6166"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tr-TR"/>
              </a:p>
            </p:txBody>
          </p:sp>
          <p:sp>
            <p:nvSpPr>
              <p:cNvPr id="6167"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tr-TR"/>
              </a:p>
            </p:txBody>
          </p:sp>
          <p:sp>
            <p:nvSpPr>
              <p:cNvPr id="6168"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tr-TR"/>
              </a:p>
            </p:txBody>
          </p:sp>
          <p:sp>
            <p:nvSpPr>
              <p:cNvPr id="6169"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tr-TR"/>
              </a:p>
            </p:txBody>
          </p:sp>
          <p:sp>
            <p:nvSpPr>
              <p:cNvPr id="6170"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tr-TR"/>
              </a:p>
            </p:txBody>
          </p:sp>
          <p:sp>
            <p:nvSpPr>
              <p:cNvPr id="6171"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tr-TR"/>
              </a:p>
            </p:txBody>
          </p:sp>
          <p:sp>
            <p:nvSpPr>
              <p:cNvPr id="6172"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tr-TR"/>
              </a:p>
            </p:txBody>
          </p:sp>
          <p:sp>
            <p:nvSpPr>
              <p:cNvPr id="6173"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tr-TR"/>
              </a:p>
            </p:txBody>
          </p:sp>
          <p:sp>
            <p:nvSpPr>
              <p:cNvPr id="6174"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tr-TR"/>
              </a:p>
            </p:txBody>
          </p:sp>
          <p:sp>
            <p:nvSpPr>
              <p:cNvPr id="6175"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tr-TR"/>
              </a:p>
            </p:txBody>
          </p:sp>
          <p:sp>
            <p:nvSpPr>
              <p:cNvPr id="6176"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6177"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6178"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tr-TR"/>
              </a:p>
            </p:txBody>
          </p:sp>
          <p:sp>
            <p:nvSpPr>
              <p:cNvPr id="6179"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tr-TR"/>
              </a:p>
            </p:txBody>
          </p:sp>
        </p:grpSp>
        <p:grpSp>
          <p:nvGrpSpPr>
            <p:cNvPr id="6180" name="Group 36"/>
            <p:cNvGrpSpPr>
              <a:grpSpLocks/>
            </p:cNvGrpSpPr>
            <p:nvPr userDrawn="1"/>
          </p:nvGrpSpPr>
          <p:grpSpPr bwMode="auto">
            <a:xfrm>
              <a:off x="4128" y="3360"/>
              <a:ext cx="1351" cy="821"/>
              <a:chOff x="4128" y="3360"/>
              <a:chExt cx="1351" cy="821"/>
            </a:xfrm>
          </p:grpSpPr>
          <p:sp>
            <p:nvSpPr>
              <p:cNvPr id="6181"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6182"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6183"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tr-TR"/>
              </a:p>
            </p:txBody>
          </p:sp>
          <p:sp>
            <p:nvSpPr>
              <p:cNvPr id="6184"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6185"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6186"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6187"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tr-TR"/>
              </a:p>
            </p:txBody>
          </p:sp>
          <p:sp>
            <p:nvSpPr>
              <p:cNvPr id="6188"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tr-TR"/>
              </a:p>
            </p:txBody>
          </p:sp>
          <p:sp>
            <p:nvSpPr>
              <p:cNvPr id="6189"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tr-TR"/>
              </a:p>
            </p:txBody>
          </p:sp>
          <p:sp>
            <p:nvSpPr>
              <p:cNvPr id="6190"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6191"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tr-TR"/>
              </a:p>
            </p:txBody>
          </p:sp>
          <p:sp>
            <p:nvSpPr>
              <p:cNvPr id="6192"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tr-TR"/>
              </a:p>
            </p:txBody>
          </p:sp>
          <p:sp>
            <p:nvSpPr>
              <p:cNvPr id="6193"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tr-TR"/>
              </a:p>
            </p:txBody>
          </p:sp>
          <p:sp>
            <p:nvSpPr>
              <p:cNvPr id="6194"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6195"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tr-TR"/>
              </a:p>
            </p:txBody>
          </p:sp>
          <p:sp>
            <p:nvSpPr>
              <p:cNvPr id="6196"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tr-TR"/>
              </a:p>
            </p:txBody>
          </p:sp>
          <p:sp>
            <p:nvSpPr>
              <p:cNvPr id="6197"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tr-TR"/>
              </a:p>
            </p:txBody>
          </p:sp>
        </p:grpSp>
        <p:grpSp>
          <p:nvGrpSpPr>
            <p:cNvPr id="6198" name="Group 54"/>
            <p:cNvGrpSpPr>
              <a:grpSpLocks/>
            </p:cNvGrpSpPr>
            <p:nvPr userDrawn="1"/>
          </p:nvGrpSpPr>
          <p:grpSpPr bwMode="auto">
            <a:xfrm>
              <a:off x="5280" y="3024"/>
              <a:ext cx="425" cy="258"/>
              <a:chOff x="5280" y="3024"/>
              <a:chExt cx="425" cy="258"/>
            </a:xfrm>
          </p:grpSpPr>
          <p:sp>
            <p:nvSpPr>
              <p:cNvPr id="6199"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6200"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6201"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6202"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6203"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tr-TR"/>
              </a:p>
            </p:txBody>
          </p:sp>
          <p:sp>
            <p:nvSpPr>
              <p:cNvPr id="6204"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tr-TR"/>
              </a:p>
            </p:txBody>
          </p:sp>
          <p:sp>
            <p:nvSpPr>
              <p:cNvPr id="6205"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grpSp>
            <p:nvGrpSpPr>
              <p:cNvPr id="6206" name="Group 62"/>
              <p:cNvGrpSpPr>
                <a:grpSpLocks/>
              </p:cNvGrpSpPr>
              <p:nvPr/>
            </p:nvGrpSpPr>
            <p:grpSpPr bwMode="auto">
              <a:xfrm>
                <a:off x="5381" y="3085"/>
                <a:ext cx="227" cy="132"/>
                <a:chOff x="5381" y="3085"/>
                <a:chExt cx="227" cy="132"/>
              </a:xfrm>
            </p:grpSpPr>
            <p:sp>
              <p:nvSpPr>
                <p:cNvPr id="6207"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tr-TR"/>
                </a:p>
              </p:txBody>
            </p:sp>
            <p:sp>
              <p:nvSpPr>
                <p:cNvPr id="6208"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tr-TR"/>
                </a:p>
              </p:txBody>
            </p:sp>
            <p:sp>
              <p:nvSpPr>
                <p:cNvPr id="6209"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tr-TR"/>
                </a:p>
              </p:txBody>
            </p:sp>
            <p:sp>
              <p:nvSpPr>
                <p:cNvPr id="6210"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tr-TR"/>
                </a:p>
              </p:txBody>
            </p:sp>
          </p:grpSp>
        </p:grpSp>
      </p:grpSp>
      <p:sp>
        <p:nvSpPr>
          <p:cNvPr id="6211"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6212"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213"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tr-TR"/>
          </a:p>
        </p:txBody>
      </p:sp>
      <p:sp>
        <p:nvSpPr>
          <p:cNvPr id="6214"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tr-TR"/>
          </a:p>
        </p:txBody>
      </p:sp>
      <p:sp>
        <p:nvSpPr>
          <p:cNvPr id="6215"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A45AD90E-F42C-4DCD-A5FE-8139591B8234}"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solidFill>
            <a:srgbClr val="010199"/>
          </a:solidFill>
        </p:spPr>
        <p:txBody>
          <a:bodyPr/>
          <a:lstStyle/>
          <a:p>
            <a:r>
              <a:rPr lang="tr-TR" sz="3600" b="1" dirty="0">
                <a:solidFill>
                  <a:srgbClr val="FF3300"/>
                </a:solidFill>
                <a:effectLst/>
              </a:rPr>
              <a:t>DERSİN KAVRAMLARI</a:t>
            </a:r>
          </a:p>
        </p:txBody>
      </p:sp>
      <p:sp>
        <p:nvSpPr>
          <p:cNvPr id="17411" name="Rectangle 3"/>
          <p:cNvSpPr>
            <a:spLocks noGrp="1" noChangeArrowheads="1"/>
          </p:cNvSpPr>
          <p:nvPr>
            <p:ph type="body" idx="1"/>
          </p:nvPr>
        </p:nvSpPr>
        <p:spPr>
          <a:solidFill>
            <a:schemeClr val="bg2"/>
          </a:solidFill>
        </p:spPr>
        <p:txBody>
          <a:bodyPr/>
          <a:lstStyle/>
          <a:p>
            <a:r>
              <a:rPr lang="tr-TR" sz="2800" b="1">
                <a:solidFill>
                  <a:srgbClr val="FF3300"/>
                </a:solidFill>
                <a:effectLst/>
              </a:rPr>
              <a:t>A İNKILAP KAVRAMI</a:t>
            </a:r>
          </a:p>
          <a:p>
            <a:r>
              <a:rPr lang="tr-TR" sz="2800" b="1">
                <a:effectLst/>
              </a:rPr>
              <a:t>1 İnkılap/Devrim/Revolution : Tüm kurumları, devlet biçimi ve sosyal yapısı, ekonomik ilişkileri eskimiş, yaşam biçimi gelişmeyen bir sosyal-ekonomik-siyasî düzenin ani olarak yıkılıp; yeni bir dünya görüşünün ürünü olan gelişme, yaşama olanağı bulunan bir düzenin kuvvet yoluyla gelmesidir.</a:t>
            </a:r>
            <a:r>
              <a:rPr lang="tr-TR" sz="2800"/>
              <a:t> </a:t>
            </a:r>
          </a:p>
          <a:p>
            <a:endParaRPr lang="en-US" sz="2800" b="1">
              <a:effectLst/>
            </a:endParaRPr>
          </a:p>
          <a:p>
            <a:pPr>
              <a:buFontTx/>
              <a:buNone/>
            </a:pPr>
            <a:endParaRPr lang="tr-TR" sz="2800"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3 Dikdörtgen"/>
          <p:cNvSpPr>
            <a:spLocks noChangeArrowheads="1"/>
          </p:cNvSpPr>
          <p:nvPr/>
        </p:nvSpPr>
        <p:spPr bwMode="auto">
          <a:xfrm>
            <a:off x="608013" y="404813"/>
            <a:ext cx="2852737" cy="954087"/>
          </a:xfrm>
          <a:prstGeom prst="rect">
            <a:avLst/>
          </a:prstGeom>
          <a:noFill/>
          <a:ln w="9525">
            <a:noFill/>
            <a:miter lim="800000"/>
            <a:headEnd/>
            <a:tailEnd/>
          </a:ln>
        </p:spPr>
        <p:txBody>
          <a:bodyPr wrap="none">
            <a:spAutoFit/>
          </a:bodyPr>
          <a:lstStyle/>
          <a:p>
            <a:r>
              <a:rPr lang="tr-TR" sz="2800" b="1">
                <a:latin typeface="Calibri" pitchFamily="34" charset="0"/>
              </a:rPr>
              <a:t>ATATÜRK İLKELERİ</a:t>
            </a:r>
          </a:p>
          <a:p>
            <a:r>
              <a:rPr lang="tr-TR" sz="2800" b="1">
                <a:latin typeface="Calibri" pitchFamily="34" charset="0"/>
              </a:rPr>
              <a:t>3) HALKÇILIK</a:t>
            </a:r>
          </a:p>
        </p:txBody>
      </p:sp>
      <p:sp>
        <p:nvSpPr>
          <p:cNvPr id="25603" name="4 Metin kutusu"/>
          <p:cNvSpPr txBox="1">
            <a:spLocks noChangeArrowheads="1"/>
          </p:cNvSpPr>
          <p:nvPr/>
        </p:nvSpPr>
        <p:spPr bwMode="auto">
          <a:xfrm>
            <a:off x="250825" y="1628775"/>
            <a:ext cx="8569325" cy="1477963"/>
          </a:xfrm>
          <a:prstGeom prst="rect">
            <a:avLst/>
          </a:prstGeom>
          <a:noFill/>
          <a:ln w="9525">
            <a:noFill/>
            <a:miter lim="800000"/>
            <a:headEnd/>
            <a:tailEnd/>
          </a:ln>
        </p:spPr>
        <p:txBody>
          <a:bodyPr>
            <a:spAutoFit/>
          </a:bodyPr>
          <a:lstStyle/>
          <a:p>
            <a:r>
              <a:rPr lang="tr-TR">
                <a:latin typeface="Calibri" pitchFamily="34" charset="0"/>
              </a:rPr>
              <a:t>Atatürk’ün halkçılık ilkesinden anlaşılan; toplumda hiçbir kimseye, zümreye ya da herhangi bir sınıfa ayrıcalık tanınmamasıdır. Bütün herkes kanun önünde eşittir. Halkçılık ilkesine göre; hiçbir kimse başkalarına karşı din, dil, ırk, mezhep veya ekonomik açıdan üstünlük sağlayamaz.</a:t>
            </a:r>
            <a:endParaRPr lang="tr-TR" b="1">
              <a:latin typeface="Calibri" pitchFamily="34" charset="0"/>
            </a:endParaRPr>
          </a:p>
          <a:p>
            <a:endParaRPr lang="tr-TR">
              <a:latin typeface="Calibri" pitchFamily="34" charset="0"/>
            </a:endParaRPr>
          </a:p>
        </p:txBody>
      </p:sp>
      <p:pic>
        <p:nvPicPr>
          <p:cNvPr id="25604" name="Picture 2" descr="http://t2.gstatic.com/images?q=tbn:ANd9GcTeRl76YcLegotYrrLUlO5Mt8mw8tUa_-nW2PmVEa0jpv79GpM&amp;t=1&amp;usg=__RuU383jc96wx8oo2vN_2mUzQgAw="/>
          <p:cNvPicPr>
            <a:picLocks noChangeAspect="1" noChangeArrowheads="1"/>
          </p:cNvPicPr>
          <p:nvPr/>
        </p:nvPicPr>
        <p:blipFill>
          <a:blip r:embed="rId2" cstate="print"/>
          <a:srcRect/>
          <a:stretch>
            <a:fillRect/>
          </a:stretch>
        </p:blipFill>
        <p:spPr bwMode="auto">
          <a:xfrm>
            <a:off x="179388" y="3789363"/>
            <a:ext cx="3208337" cy="2016125"/>
          </a:xfrm>
          <a:prstGeom prst="rect">
            <a:avLst/>
          </a:prstGeom>
          <a:noFill/>
          <a:ln w="9525">
            <a:noFill/>
            <a:miter lim="800000"/>
            <a:headEnd/>
            <a:tailEnd/>
          </a:ln>
        </p:spPr>
      </p:pic>
      <p:pic>
        <p:nvPicPr>
          <p:cNvPr id="25605" name="Picture 4" descr="http://t0.gstatic.com/images?q=tbn:ANd9GcToVXRaBvTxvKBDiUpV240LC11HpsItMY9fvVSmUL17ttiruyg&amp;t=1&amp;usg=__j9zYJJwrrlPLpceEfUIXLluK0PA="/>
          <p:cNvPicPr>
            <a:picLocks noChangeAspect="1" noChangeArrowheads="1"/>
          </p:cNvPicPr>
          <p:nvPr/>
        </p:nvPicPr>
        <p:blipFill>
          <a:blip r:embed="rId3" cstate="print"/>
          <a:srcRect/>
          <a:stretch>
            <a:fillRect/>
          </a:stretch>
        </p:blipFill>
        <p:spPr bwMode="auto">
          <a:xfrm>
            <a:off x="4427538" y="3500438"/>
            <a:ext cx="4430712" cy="288131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Dikdörtgen"/>
          <p:cNvSpPr>
            <a:spLocks noChangeArrowheads="1"/>
          </p:cNvSpPr>
          <p:nvPr/>
        </p:nvSpPr>
        <p:spPr bwMode="auto">
          <a:xfrm>
            <a:off x="608013" y="404813"/>
            <a:ext cx="2852737" cy="954087"/>
          </a:xfrm>
          <a:prstGeom prst="rect">
            <a:avLst/>
          </a:prstGeom>
          <a:noFill/>
          <a:ln w="9525">
            <a:noFill/>
            <a:miter lim="800000"/>
            <a:headEnd/>
            <a:tailEnd/>
          </a:ln>
        </p:spPr>
        <p:txBody>
          <a:bodyPr wrap="none">
            <a:spAutoFit/>
          </a:bodyPr>
          <a:lstStyle/>
          <a:p>
            <a:r>
              <a:rPr lang="tr-TR" sz="2800" b="1">
                <a:latin typeface="Calibri" pitchFamily="34" charset="0"/>
              </a:rPr>
              <a:t>ATATÜRK İLKELERİ</a:t>
            </a:r>
          </a:p>
          <a:p>
            <a:r>
              <a:rPr lang="tr-TR" sz="2800" b="1">
                <a:latin typeface="Calibri" pitchFamily="34" charset="0"/>
              </a:rPr>
              <a:t>4) LAİKLİK</a:t>
            </a:r>
          </a:p>
        </p:txBody>
      </p:sp>
      <p:sp>
        <p:nvSpPr>
          <p:cNvPr id="26627" name="2 Metin kutusu"/>
          <p:cNvSpPr txBox="1">
            <a:spLocks noChangeArrowheads="1"/>
          </p:cNvSpPr>
          <p:nvPr/>
        </p:nvSpPr>
        <p:spPr bwMode="auto">
          <a:xfrm>
            <a:off x="250825" y="1341438"/>
            <a:ext cx="8569325" cy="2862262"/>
          </a:xfrm>
          <a:prstGeom prst="rect">
            <a:avLst/>
          </a:prstGeom>
          <a:noFill/>
          <a:ln w="9525">
            <a:noFill/>
            <a:miter lim="800000"/>
            <a:headEnd/>
            <a:tailEnd/>
          </a:ln>
        </p:spPr>
        <p:txBody>
          <a:bodyPr>
            <a:spAutoFit/>
          </a:bodyPr>
          <a:lstStyle/>
          <a:p>
            <a:r>
              <a:rPr lang="tr-TR">
                <a:latin typeface="Calibri" pitchFamily="34" charset="0"/>
              </a:rPr>
              <a:t>Laiklik, din ve devlet işlerinin ayrılması demektir. Diğer bir tanımlamayla da devlet düzeninin, eğitim kurumlarının ve hukuk kurallarının dine değil akla ve bilime dayandırılmasıdır. Ayrıca din işleri kişinin vicdanına bırakılarak din özgürlüğü sağlanmıştır. Laikleşme Aşamaları:</a:t>
            </a:r>
          </a:p>
          <a:p>
            <a:r>
              <a:rPr lang="tr-TR">
                <a:latin typeface="Calibri" pitchFamily="34" charset="0"/>
              </a:rPr>
              <a:t>Saltanatın Kaldırılması (1922) </a:t>
            </a:r>
          </a:p>
          <a:p>
            <a:r>
              <a:rPr lang="tr-TR">
                <a:latin typeface="Calibri" pitchFamily="34" charset="0"/>
              </a:rPr>
              <a:t>Halifeliğin Kaldırılması (1924) </a:t>
            </a:r>
          </a:p>
          <a:p>
            <a:r>
              <a:rPr lang="tr-TR">
                <a:latin typeface="Calibri" pitchFamily="34" charset="0"/>
              </a:rPr>
              <a:t>Tekke ve Zaviyelerin Kapatılması(1925) </a:t>
            </a:r>
          </a:p>
          <a:p>
            <a:r>
              <a:rPr lang="tr-TR">
                <a:latin typeface="Calibri" pitchFamily="34" charset="0"/>
              </a:rPr>
              <a:t>“Devletin dini İslam’dır” ibaresinin Anayasa’dan Çıkarılması(1928) </a:t>
            </a:r>
          </a:p>
          <a:p>
            <a:endParaRPr lang="tr-TR" b="1">
              <a:latin typeface="Calibri" pitchFamily="34" charset="0"/>
            </a:endParaRPr>
          </a:p>
          <a:p>
            <a:endParaRPr lang="tr-TR">
              <a:latin typeface="Calibri" pitchFamily="34" charset="0"/>
            </a:endParaRPr>
          </a:p>
        </p:txBody>
      </p:sp>
      <p:pic>
        <p:nvPicPr>
          <p:cNvPr id="26628" name="Picture 2" descr="http://t3.gstatic.com/images?q=tbn:ANd9GcRfgO3ffc9RDIQ7a7Aly5HnXebrojFQJuSLnws1JlhbDsP_Y4c&amp;t=1&amp;usg=__Pz6Qg2RWT7kCr3M043jfb-K6pZM="/>
          <p:cNvPicPr>
            <a:picLocks noChangeAspect="1" noChangeArrowheads="1"/>
          </p:cNvPicPr>
          <p:nvPr/>
        </p:nvPicPr>
        <p:blipFill>
          <a:blip r:embed="rId2" cstate="print"/>
          <a:srcRect/>
          <a:stretch>
            <a:fillRect/>
          </a:stretch>
        </p:blipFill>
        <p:spPr bwMode="auto">
          <a:xfrm>
            <a:off x="323850" y="3716338"/>
            <a:ext cx="3044825" cy="2952750"/>
          </a:xfrm>
          <a:prstGeom prst="rect">
            <a:avLst/>
          </a:prstGeom>
          <a:noFill/>
          <a:ln w="9525">
            <a:noFill/>
            <a:miter lim="800000"/>
            <a:headEnd/>
            <a:tailEnd/>
          </a:ln>
        </p:spPr>
      </p:pic>
      <p:pic>
        <p:nvPicPr>
          <p:cNvPr id="26629" name="Picture 4" descr="http://t2.gstatic.com/images?q=tbn:ANd9GcTnN8ydDRgqZhT0x-AdsVUSa363z_UhLbTKozQCyzV1iac84-8&amp;t=1&amp;usg=__5j4VEAxWhMgKbv-F0uUJZixq01U="/>
          <p:cNvPicPr>
            <a:picLocks noChangeAspect="1" noChangeArrowheads="1"/>
          </p:cNvPicPr>
          <p:nvPr/>
        </p:nvPicPr>
        <p:blipFill>
          <a:blip r:embed="rId3" cstate="print"/>
          <a:srcRect/>
          <a:stretch>
            <a:fillRect/>
          </a:stretch>
        </p:blipFill>
        <p:spPr bwMode="auto">
          <a:xfrm>
            <a:off x="5651500" y="3644900"/>
            <a:ext cx="2089150" cy="29130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Dikdörtgen"/>
          <p:cNvSpPr>
            <a:spLocks noChangeArrowheads="1"/>
          </p:cNvSpPr>
          <p:nvPr/>
        </p:nvSpPr>
        <p:spPr bwMode="auto">
          <a:xfrm>
            <a:off x="608013" y="404813"/>
            <a:ext cx="2852737" cy="954087"/>
          </a:xfrm>
          <a:prstGeom prst="rect">
            <a:avLst/>
          </a:prstGeom>
          <a:noFill/>
          <a:ln w="9525">
            <a:noFill/>
            <a:miter lim="800000"/>
            <a:headEnd/>
            <a:tailEnd/>
          </a:ln>
        </p:spPr>
        <p:txBody>
          <a:bodyPr wrap="none">
            <a:spAutoFit/>
          </a:bodyPr>
          <a:lstStyle/>
          <a:p>
            <a:r>
              <a:rPr lang="tr-TR" sz="2800" b="1">
                <a:latin typeface="Calibri" pitchFamily="34" charset="0"/>
              </a:rPr>
              <a:t>ATATÜRK İLKELERİ</a:t>
            </a:r>
          </a:p>
          <a:p>
            <a:r>
              <a:rPr lang="tr-TR" sz="2800" b="1">
                <a:latin typeface="Calibri" pitchFamily="34" charset="0"/>
              </a:rPr>
              <a:t>5) DEVLETÇİLİK</a:t>
            </a:r>
          </a:p>
        </p:txBody>
      </p:sp>
      <p:sp>
        <p:nvSpPr>
          <p:cNvPr id="27651" name="2 Metin kutusu"/>
          <p:cNvSpPr txBox="1">
            <a:spLocks noChangeArrowheads="1"/>
          </p:cNvSpPr>
          <p:nvPr/>
        </p:nvSpPr>
        <p:spPr bwMode="auto">
          <a:xfrm>
            <a:off x="250825" y="1341438"/>
            <a:ext cx="8569325" cy="2308225"/>
          </a:xfrm>
          <a:prstGeom prst="rect">
            <a:avLst/>
          </a:prstGeom>
          <a:noFill/>
          <a:ln w="9525">
            <a:noFill/>
            <a:miter lim="800000"/>
            <a:headEnd/>
            <a:tailEnd/>
          </a:ln>
        </p:spPr>
        <p:txBody>
          <a:bodyPr>
            <a:spAutoFit/>
          </a:bodyPr>
          <a:lstStyle/>
          <a:p>
            <a:r>
              <a:rPr lang="tr-TR">
                <a:latin typeface="Calibri" pitchFamily="34" charset="0"/>
              </a:rPr>
              <a:t>Devletçilik ilkesi, devletin gerekli gördüğü alanlarda devletin gelişmesi ve yücelmesi için yapılan çalışmalardır. Atatürk’ün devletçilik ilkesi; Türk toplumun ulaşmak istediği çağdaş ve modern bir düzen için gerekli olan ekonominin güçlendirilmesi ve ulusallaştırılmasıdır. Devletçilik ilkesine göre, devlet ekonomiyle ilgili olarak doğrudan doğruya müdahale yapabilir. Ekonomik teşebbüsler sadece devlet tarafından yapılmayacak, özel teşebbüslere izin verilecek fakat hiçbir özel teşebbüs devlet kontrolünden ve teftişinden çıkamayacak.</a:t>
            </a:r>
          </a:p>
          <a:p>
            <a:endParaRPr lang="tr-TR" b="1">
              <a:latin typeface="Calibri" pitchFamily="34" charset="0"/>
            </a:endParaRPr>
          </a:p>
          <a:p>
            <a:endParaRPr lang="tr-TR">
              <a:latin typeface="Calibri" pitchFamily="34" charset="0"/>
            </a:endParaRPr>
          </a:p>
        </p:txBody>
      </p:sp>
      <p:pic>
        <p:nvPicPr>
          <p:cNvPr id="27652" name="Picture 2" descr="http://t0.gstatic.com/images?q=tbn:ANd9GcTJZ28JuJ2n68mxPA1ZIsvqbli2XS26tpS5MQxZtmXP5UJI9Xs&amp;t=1&amp;h=172&amp;w=217&amp;usg=__XDNrIXabQw60FdtSb3MpQ2j0-tE="/>
          <p:cNvPicPr>
            <a:picLocks noChangeAspect="1" noChangeArrowheads="1"/>
          </p:cNvPicPr>
          <p:nvPr/>
        </p:nvPicPr>
        <p:blipFill>
          <a:blip r:embed="rId2" cstate="print"/>
          <a:srcRect/>
          <a:stretch>
            <a:fillRect/>
          </a:stretch>
        </p:blipFill>
        <p:spPr bwMode="auto">
          <a:xfrm>
            <a:off x="179388" y="3141663"/>
            <a:ext cx="2009775" cy="1590675"/>
          </a:xfrm>
          <a:prstGeom prst="rect">
            <a:avLst/>
          </a:prstGeom>
          <a:noFill/>
          <a:ln w="9525">
            <a:noFill/>
            <a:miter lim="800000"/>
            <a:headEnd/>
            <a:tailEnd/>
          </a:ln>
        </p:spPr>
      </p:pic>
      <p:pic>
        <p:nvPicPr>
          <p:cNvPr id="27653" name="Picture 4" descr="http://t1.gstatic.com/images?q=tbn:ANd9GcSMVNCEJDaZGAZXeyToKR-WocGfSrChKV2G285fIcATkYjmQ08&amp;t=1&amp;h=160&amp;w=232&amp;usg=__Lft5ORlFyqErReTBBBqcP8qYJo8="/>
          <p:cNvPicPr>
            <a:picLocks noChangeAspect="1" noChangeArrowheads="1"/>
          </p:cNvPicPr>
          <p:nvPr/>
        </p:nvPicPr>
        <p:blipFill>
          <a:blip r:embed="rId3" cstate="print"/>
          <a:srcRect/>
          <a:stretch>
            <a:fillRect/>
          </a:stretch>
        </p:blipFill>
        <p:spPr bwMode="auto">
          <a:xfrm>
            <a:off x="323850" y="5229225"/>
            <a:ext cx="1933575" cy="1333500"/>
          </a:xfrm>
          <a:prstGeom prst="rect">
            <a:avLst/>
          </a:prstGeom>
          <a:noFill/>
          <a:ln w="9525">
            <a:noFill/>
            <a:miter lim="800000"/>
            <a:headEnd/>
            <a:tailEnd/>
          </a:ln>
        </p:spPr>
      </p:pic>
      <p:pic>
        <p:nvPicPr>
          <p:cNvPr id="27654" name="Picture 6" descr="http://t3.gstatic.com/images?q=tbn:ANd9GcRVCRHhLX1ij7xQ8dsvDq-wSJkRZ47_h1C46__n-Ev2LEGkIAA&amp;t=1&amp;usg=__rGZScavxqLJ_tHfB8STWp98NVA4="/>
          <p:cNvPicPr>
            <a:picLocks noChangeAspect="1" noChangeArrowheads="1"/>
          </p:cNvPicPr>
          <p:nvPr/>
        </p:nvPicPr>
        <p:blipFill>
          <a:blip r:embed="rId4" cstate="print"/>
          <a:srcRect/>
          <a:stretch>
            <a:fillRect/>
          </a:stretch>
        </p:blipFill>
        <p:spPr bwMode="auto">
          <a:xfrm>
            <a:off x="2916238" y="3284538"/>
            <a:ext cx="2051050" cy="1368425"/>
          </a:xfrm>
          <a:prstGeom prst="rect">
            <a:avLst/>
          </a:prstGeom>
          <a:noFill/>
          <a:ln w="9525">
            <a:noFill/>
            <a:miter lim="800000"/>
            <a:headEnd/>
            <a:tailEnd/>
          </a:ln>
        </p:spPr>
      </p:pic>
      <p:pic>
        <p:nvPicPr>
          <p:cNvPr id="27655" name="Picture 10" descr="http://t3.gstatic.com/images?q=tbn:ANd9GcT9ocaGHKQOT-c02oaeOh4BVmDvL1p2xA1Gsrv_62vR8QZ5SM0&amp;t=1&amp;usg=__XXE4QlQXB0eS3c9QSqZZYeoGcUs="/>
          <p:cNvPicPr>
            <a:picLocks noChangeAspect="1" noChangeArrowheads="1"/>
          </p:cNvPicPr>
          <p:nvPr/>
        </p:nvPicPr>
        <p:blipFill>
          <a:blip r:embed="rId5" cstate="print"/>
          <a:srcRect/>
          <a:stretch>
            <a:fillRect/>
          </a:stretch>
        </p:blipFill>
        <p:spPr bwMode="auto">
          <a:xfrm>
            <a:off x="2987675" y="5084763"/>
            <a:ext cx="2060575" cy="1512887"/>
          </a:xfrm>
          <a:prstGeom prst="rect">
            <a:avLst/>
          </a:prstGeom>
          <a:noFill/>
          <a:ln w="9525">
            <a:noFill/>
            <a:miter lim="800000"/>
            <a:headEnd/>
            <a:tailEnd/>
          </a:ln>
        </p:spPr>
      </p:pic>
      <p:pic>
        <p:nvPicPr>
          <p:cNvPr id="27656" name="Picture 12" descr="http://t3.gstatic.com/images?q=tbn:ANd9GcRovASrOC7qNje4woLB9Z5TEnTT2EvJMcyGhhU_ul8gnz9jIuw&amp;t=1&amp;usg=__DLZquAMoM3Tj-oDayCAa0gE3fTE="/>
          <p:cNvPicPr>
            <a:picLocks noChangeAspect="1" noChangeArrowheads="1"/>
          </p:cNvPicPr>
          <p:nvPr/>
        </p:nvPicPr>
        <p:blipFill>
          <a:blip r:embed="rId6" cstate="print"/>
          <a:srcRect/>
          <a:stretch>
            <a:fillRect/>
          </a:stretch>
        </p:blipFill>
        <p:spPr bwMode="auto">
          <a:xfrm>
            <a:off x="6011863" y="2997200"/>
            <a:ext cx="2590800" cy="1762125"/>
          </a:xfrm>
          <a:prstGeom prst="rect">
            <a:avLst/>
          </a:prstGeom>
          <a:noFill/>
          <a:ln w="9525">
            <a:noFill/>
            <a:miter lim="800000"/>
            <a:headEnd/>
            <a:tailEnd/>
          </a:ln>
        </p:spPr>
      </p:pic>
      <p:pic>
        <p:nvPicPr>
          <p:cNvPr id="27657" name="Picture 14" descr="http://t1.gstatic.com/images?q=tbn:ANd9GcT2TDZnpi3soY5IDzA3sem-Ks7Hgx4ZEjGaOuOGVTPNu_KeYjw&amp;t=1&amp;usg=__H8xXR9uVZlaIK_cCQtc5Xvu_oL0="/>
          <p:cNvPicPr>
            <a:picLocks noChangeAspect="1" noChangeArrowheads="1"/>
          </p:cNvPicPr>
          <p:nvPr/>
        </p:nvPicPr>
        <p:blipFill>
          <a:blip r:embed="rId7" cstate="print"/>
          <a:srcRect/>
          <a:stretch>
            <a:fillRect/>
          </a:stretch>
        </p:blipFill>
        <p:spPr bwMode="auto">
          <a:xfrm>
            <a:off x="6156325" y="4724400"/>
            <a:ext cx="2419350" cy="18859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Dikdörtgen"/>
          <p:cNvSpPr>
            <a:spLocks noChangeArrowheads="1"/>
          </p:cNvSpPr>
          <p:nvPr/>
        </p:nvSpPr>
        <p:spPr bwMode="auto">
          <a:xfrm>
            <a:off x="608013" y="404813"/>
            <a:ext cx="2852737" cy="1384300"/>
          </a:xfrm>
          <a:prstGeom prst="rect">
            <a:avLst/>
          </a:prstGeom>
          <a:noFill/>
          <a:ln w="9525">
            <a:noFill/>
            <a:miter lim="800000"/>
            <a:headEnd/>
            <a:tailEnd/>
          </a:ln>
        </p:spPr>
        <p:txBody>
          <a:bodyPr wrap="none">
            <a:spAutoFit/>
          </a:bodyPr>
          <a:lstStyle/>
          <a:p>
            <a:r>
              <a:rPr lang="tr-TR" sz="2800" b="1">
                <a:latin typeface="Calibri" pitchFamily="34" charset="0"/>
              </a:rPr>
              <a:t>ATATÜRK İLKELERİ</a:t>
            </a:r>
          </a:p>
          <a:p>
            <a:r>
              <a:rPr lang="tr-TR" sz="2800" b="1">
                <a:latin typeface="Calibri" pitchFamily="34" charset="0"/>
              </a:rPr>
              <a:t>6) İnkılapçılık</a:t>
            </a:r>
          </a:p>
          <a:p>
            <a:endParaRPr lang="tr-TR" sz="2800" b="1">
              <a:latin typeface="Calibri" pitchFamily="34" charset="0"/>
            </a:endParaRPr>
          </a:p>
        </p:txBody>
      </p:sp>
      <p:sp>
        <p:nvSpPr>
          <p:cNvPr id="28675" name="2 Metin kutusu"/>
          <p:cNvSpPr txBox="1">
            <a:spLocks noChangeArrowheads="1"/>
          </p:cNvSpPr>
          <p:nvPr/>
        </p:nvSpPr>
        <p:spPr bwMode="auto">
          <a:xfrm>
            <a:off x="250825" y="1341438"/>
            <a:ext cx="8569325" cy="1200150"/>
          </a:xfrm>
          <a:prstGeom prst="rect">
            <a:avLst/>
          </a:prstGeom>
          <a:noFill/>
          <a:ln w="9525">
            <a:noFill/>
            <a:miter lim="800000"/>
            <a:headEnd/>
            <a:tailEnd/>
          </a:ln>
        </p:spPr>
        <p:txBody>
          <a:bodyPr>
            <a:spAutoFit/>
          </a:bodyPr>
          <a:lstStyle/>
          <a:p>
            <a:r>
              <a:rPr lang="tr-TR">
                <a:latin typeface="Calibri" pitchFamily="34" charset="0"/>
              </a:rPr>
              <a:t>İnkılapçılık ilkesi sürekli olarak yeniliğe açık olmak ve her alanda uygar milletler seviyesine çıkmayı amaçlamaktadır.</a:t>
            </a:r>
          </a:p>
          <a:p>
            <a:endParaRPr lang="tr-TR" b="1">
              <a:latin typeface="Calibri" pitchFamily="34" charset="0"/>
            </a:endParaRPr>
          </a:p>
          <a:p>
            <a:endParaRPr lang="tr-TR">
              <a:latin typeface="Calibri" pitchFamily="34" charset="0"/>
            </a:endParaRPr>
          </a:p>
        </p:txBody>
      </p:sp>
      <p:pic>
        <p:nvPicPr>
          <p:cNvPr id="28676" name="Picture 2" descr="http://t0.gstatic.com/images?q=tbn:0LcYZZLcLm91YM:http://img43.imageshack.us/img43/5908/inklapclk.jpg&amp;t=1"/>
          <p:cNvPicPr>
            <a:picLocks noChangeAspect="1" noChangeArrowheads="1"/>
          </p:cNvPicPr>
          <p:nvPr/>
        </p:nvPicPr>
        <p:blipFill>
          <a:blip r:embed="rId2" cstate="print"/>
          <a:srcRect/>
          <a:stretch>
            <a:fillRect/>
          </a:stretch>
        </p:blipFill>
        <p:spPr bwMode="auto">
          <a:xfrm>
            <a:off x="1116013" y="2205038"/>
            <a:ext cx="6261100" cy="439261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6513" y="-26988"/>
            <a:ext cx="7989888" cy="1736726"/>
          </a:xfrm>
        </p:spPr>
        <p:txBody>
          <a:bodyPr/>
          <a:lstStyle/>
          <a:p>
            <a:r>
              <a:rPr lang="tr-TR" sz="9600" b="1">
                <a:solidFill>
                  <a:srgbClr val="FF0000"/>
                </a:solidFill>
              </a:rPr>
              <a:t>İNKILAPLAR</a:t>
            </a:r>
          </a:p>
        </p:txBody>
      </p:sp>
      <p:sp>
        <p:nvSpPr>
          <p:cNvPr id="4099" name="Rectangle 3"/>
          <p:cNvSpPr>
            <a:spLocks noGrp="1" noChangeArrowheads="1"/>
          </p:cNvSpPr>
          <p:nvPr>
            <p:ph type="subTitle" idx="1"/>
          </p:nvPr>
        </p:nvSpPr>
        <p:spPr>
          <a:xfrm>
            <a:off x="2595563" y="2133600"/>
            <a:ext cx="6513512" cy="4679950"/>
          </a:xfrm>
        </p:spPr>
        <p:txBody>
          <a:bodyPr/>
          <a:lstStyle/>
          <a:p>
            <a:pPr algn="r"/>
            <a:r>
              <a:rPr lang="tr-TR" sz="5400">
                <a:solidFill>
                  <a:srgbClr val="FFFF00"/>
                </a:solidFill>
              </a:rPr>
              <a:t>SİYASİ</a:t>
            </a:r>
          </a:p>
          <a:p>
            <a:pPr algn="r"/>
            <a:r>
              <a:rPr lang="tr-TR" sz="5400">
                <a:solidFill>
                  <a:srgbClr val="FFFF00"/>
                </a:solidFill>
              </a:rPr>
              <a:t>HUKUKİ</a:t>
            </a:r>
          </a:p>
          <a:p>
            <a:pPr algn="r"/>
            <a:r>
              <a:rPr lang="tr-TR" sz="5400">
                <a:solidFill>
                  <a:srgbClr val="FFFF00"/>
                </a:solidFill>
              </a:rPr>
              <a:t>EĞİTİM ve KÜLTÜR</a:t>
            </a:r>
          </a:p>
          <a:p>
            <a:pPr algn="r"/>
            <a:r>
              <a:rPr lang="tr-TR" sz="5400">
                <a:solidFill>
                  <a:srgbClr val="FFFF00"/>
                </a:solidFill>
              </a:rPr>
              <a:t>TOPLUMSAL</a:t>
            </a:r>
          </a:p>
          <a:p>
            <a:pPr algn="r"/>
            <a:r>
              <a:rPr lang="tr-TR" sz="5400">
                <a:solidFill>
                  <a:srgbClr val="FFFF00"/>
                </a:solidFill>
              </a:rPr>
              <a:t>EKONOMİ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0" y="0"/>
            <a:ext cx="9144000" cy="6858000"/>
          </a:xfrm>
        </p:spPr>
        <p:txBody>
          <a:bodyPr/>
          <a:lstStyle/>
          <a:p>
            <a:pPr>
              <a:buFont typeface="Wingdings" pitchFamily="2" charset="2"/>
              <a:buNone/>
            </a:pPr>
            <a:r>
              <a:rPr lang="tr-TR" sz="3600">
                <a:solidFill>
                  <a:srgbClr val="FFFF00"/>
                </a:solidFill>
              </a:rPr>
              <a:t>-Toplumsal </a:t>
            </a:r>
            <a:r>
              <a:rPr lang="tr-TR" sz="3600" u="sng">
                <a:solidFill>
                  <a:srgbClr val="FFFF00"/>
                </a:solidFill>
              </a:rPr>
              <a:t>eşitliği </a:t>
            </a:r>
            <a:r>
              <a:rPr lang="tr-TR" sz="3600">
                <a:solidFill>
                  <a:srgbClr val="FFFF00"/>
                </a:solidFill>
              </a:rPr>
              <a:t>sağlamak.</a:t>
            </a:r>
          </a:p>
          <a:p>
            <a:pPr>
              <a:buFont typeface="Wingdings" pitchFamily="2" charset="2"/>
              <a:buNone/>
            </a:pPr>
            <a:r>
              <a:rPr lang="tr-TR" sz="3600"/>
              <a:t>-Türk kültürünü geliştirmek.</a:t>
            </a:r>
          </a:p>
          <a:p>
            <a:pPr>
              <a:buFont typeface="Wingdings" pitchFamily="2" charset="2"/>
              <a:buNone/>
            </a:pPr>
            <a:r>
              <a:rPr lang="tr-TR" sz="3600">
                <a:solidFill>
                  <a:srgbClr val="FFFF00"/>
                </a:solidFill>
              </a:rPr>
              <a:t>-</a:t>
            </a:r>
            <a:r>
              <a:rPr lang="tr-TR" sz="3600" u="sng">
                <a:solidFill>
                  <a:srgbClr val="FFFF00"/>
                </a:solidFill>
              </a:rPr>
              <a:t>Demokrasi</a:t>
            </a:r>
            <a:r>
              <a:rPr lang="tr-TR" sz="3600">
                <a:solidFill>
                  <a:srgbClr val="FFFF00"/>
                </a:solidFill>
              </a:rPr>
              <a:t>nin Türkiye’ye yerleşmesini sağlamak.</a:t>
            </a:r>
          </a:p>
          <a:p>
            <a:pPr>
              <a:buFont typeface="Wingdings" pitchFamily="2" charset="2"/>
              <a:buNone/>
            </a:pPr>
            <a:r>
              <a:rPr lang="tr-TR" sz="3600"/>
              <a:t>-Türkiye’yi </a:t>
            </a:r>
            <a:r>
              <a:rPr lang="tr-TR" sz="3600" u="sng"/>
              <a:t>çağdaş</a:t>
            </a:r>
            <a:r>
              <a:rPr lang="tr-TR" sz="3600"/>
              <a:t> ülkeler düzeyine ulaştırmak.</a:t>
            </a:r>
          </a:p>
          <a:p>
            <a:pPr>
              <a:buFont typeface="Wingdings" pitchFamily="2" charset="2"/>
              <a:buNone/>
            </a:pPr>
            <a:r>
              <a:rPr lang="tr-TR" sz="3600">
                <a:solidFill>
                  <a:srgbClr val="FFFF00"/>
                </a:solidFill>
              </a:rPr>
              <a:t>-Eskimiş ve çağın gereklerini karşılayamayan kurumların yerine yeni kurumları kazandırmak.</a:t>
            </a:r>
          </a:p>
          <a:p>
            <a:pPr>
              <a:buFont typeface="Wingdings" pitchFamily="2" charset="2"/>
              <a:buNone/>
            </a:pPr>
            <a:r>
              <a:rPr lang="tr-TR" sz="3600"/>
              <a:t>-</a:t>
            </a:r>
            <a:r>
              <a:rPr lang="tr-TR" sz="3600" u="sng"/>
              <a:t>Ulusal egemenlik</a:t>
            </a:r>
            <a:r>
              <a:rPr lang="tr-TR" sz="3600"/>
              <a:t> anlayışını geliştirmek.</a:t>
            </a:r>
          </a:p>
          <a:p>
            <a:pPr>
              <a:buFont typeface="Wingdings" pitchFamily="2" charset="2"/>
              <a:buNone/>
            </a:pPr>
            <a:r>
              <a:rPr lang="tr-TR" sz="3600">
                <a:solidFill>
                  <a:srgbClr val="FFFF00"/>
                </a:solidFill>
              </a:rPr>
              <a:t>-</a:t>
            </a:r>
            <a:r>
              <a:rPr lang="tr-TR" sz="3600" u="sng">
                <a:solidFill>
                  <a:srgbClr val="FFFF00"/>
                </a:solidFill>
              </a:rPr>
              <a:t>Laik devlet</a:t>
            </a:r>
            <a:r>
              <a:rPr lang="tr-TR" sz="3600">
                <a:solidFill>
                  <a:srgbClr val="FFFF00"/>
                </a:solidFill>
              </a:rPr>
              <a:t> anlayışına geçmek.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15888"/>
            <a:ext cx="8229600" cy="990600"/>
          </a:xfrm>
        </p:spPr>
        <p:txBody>
          <a:bodyPr/>
          <a:lstStyle/>
          <a:p>
            <a:r>
              <a:rPr lang="tr-TR" sz="7200" b="1">
                <a:solidFill>
                  <a:srgbClr val="FF0000"/>
                </a:solidFill>
              </a:rPr>
              <a:t>İNKILAPLAR</a:t>
            </a:r>
          </a:p>
        </p:txBody>
      </p:sp>
      <p:sp>
        <p:nvSpPr>
          <p:cNvPr id="9219" name="Rectangle 3"/>
          <p:cNvSpPr>
            <a:spLocks noGrp="1" noChangeArrowheads="1"/>
          </p:cNvSpPr>
          <p:nvPr>
            <p:ph type="body" idx="1"/>
          </p:nvPr>
        </p:nvSpPr>
        <p:spPr>
          <a:xfrm>
            <a:off x="87313" y="1773238"/>
            <a:ext cx="9056687" cy="4465637"/>
          </a:xfrm>
        </p:spPr>
        <p:txBody>
          <a:bodyPr/>
          <a:lstStyle/>
          <a:p>
            <a:pPr marL="609600" indent="-609600">
              <a:buFont typeface="Wingdings" pitchFamily="2" charset="2"/>
              <a:buAutoNum type="alphaUcPeriod"/>
            </a:pPr>
            <a:r>
              <a:rPr lang="tr-TR" sz="4000">
                <a:solidFill>
                  <a:srgbClr val="FF0000"/>
                </a:solidFill>
              </a:rPr>
              <a:t>Siyasi</a:t>
            </a:r>
            <a:r>
              <a:rPr lang="tr-TR" sz="4000">
                <a:solidFill>
                  <a:srgbClr val="FFFF00"/>
                </a:solidFill>
              </a:rPr>
              <a:t> Alanda Yapılan İnkılaplar</a:t>
            </a:r>
          </a:p>
          <a:p>
            <a:pPr marL="609600" indent="-609600">
              <a:buFont typeface="Wingdings" pitchFamily="2" charset="2"/>
              <a:buAutoNum type="alphaUcPeriod"/>
            </a:pPr>
            <a:r>
              <a:rPr lang="tr-TR" sz="4000">
                <a:solidFill>
                  <a:srgbClr val="FF0000"/>
                </a:solidFill>
              </a:rPr>
              <a:t>Hukuk</a:t>
            </a:r>
            <a:r>
              <a:rPr lang="tr-TR" sz="4000">
                <a:solidFill>
                  <a:srgbClr val="FFFF00"/>
                </a:solidFill>
              </a:rPr>
              <a:t> Alanında Yapılan İnkılaplar</a:t>
            </a:r>
          </a:p>
          <a:p>
            <a:pPr marL="609600" indent="-609600">
              <a:buFont typeface="Wingdings" pitchFamily="2" charset="2"/>
              <a:buAutoNum type="alphaUcPeriod"/>
            </a:pPr>
            <a:r>
              <a:rPr lang="tr-TR" sz="4000">
                <a:solidFill>
                  <a:srgbClr val="FF0000"/>
                </a:solidFill>
              </a:rPr>
              <a:t>Eğitim ve Kültür</a:t>
            </a:r>
            <a:r>
              <a:rPr lang="tr-TR" sz="4000">
                <a:solidFill>
                  <a:srgbClr val="FFFF00"/>
                </a:solidFill>
              </a:rPr>
              <a:t> Alanında Yapılan İnkılaplar</a:t>
            </a:r>
          </a:p>
          <a:p>
            <a:pPr marL="609600" indent="-609600">
              <a:buFont typeface="Wingdings" pitchFamily="2" charset="2"/>
              <a:buAutoNum type="alphaUcPeriod"/>
            </a:pPr>
            <a:r>
              <a:rPr lang="tr-TR" sz="4000">
                <a:solidFill>
                  <a:srgbClr val="FF0000"/>
                </a:solidFill>
              </a:rPr>
              <a:t>Toplumsal</a:t>
            </a:r>
            <a:r>
              <a:rPr lang="tr-TR" sz="4000">
                <a:solidFill>
                  <a:srgbClr val="FFFF00"/>
                </a:solidFill>
              </a:rPr>
              <a:t> Alanda Yapılan İnkılaplar</a:t>
            </a:r>
          </a:p>
          <a:p>
            <a:pPr marL="609600" indent="-609600">
              <a:buFont typeface="Wingdings" pitchFamily="2" charset="2"/>
              <a:buAutoNum type="alphaUcPeriod"/>
            </a:pPr>
            <a:r>
              <a:rPr lang="tr-TR" sz="4000">
                <a:solidFill>
                  <a:srgbClr val="FF0000"/>
                </a:solidFill>
              </a:rPr>
              <a:t>Ekonomik</a:t>
            </a:r>
            <a:r>
              <a:rPr lang="tr-TR" sz="4000">
                <a:solidFill>
                  <a:srgbClr val="FFFF00"/>
                </a:solidFill>
              </a:rPr>
              <a:t> Alanda Yapılan İnkılaplar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0" y="0"/>
            <a:ext cx="9144000" cy="6858000"/>
          </a:xfrm>
        </p:spPr>
        <p:txBody>
          <a:bodyPr/>
          <a:lstStyle/>
          <a:p>
            <a:pPr marL="609600" indent="-609600">
              <a:lnSpc>
                <a:spcPct val="90000"/>
              </a:lnSpc>
              <a:buFont typeface="Wingdings" pitchFamily="2" charset="2"/>
              <a:buAutoNum type="alphaUcPeriod"/>
            </a:pPr>
            <a:r>
              <a:rPr lang="tr-TR" sz="5400" b="1">
                <a:solidFill>
                  <a:srgbClr val="00FF00"/>
                </a:solidFill>
              </a:rPr>
              <a:t>Siyasal İnkılaplar:</a:t>
            </a:r>
          </a:p>
          <a:p>
            <a:pPr marL="609600" indent="-609600">
              <a:lnSpc>
                <a:spcPct val="90000"/>
              </a:lnSpc>
              <a:buFont typeface="Wingdings" pitchFamily="2" charset="2"/>
              <a:buAutoNum type="arabicPeriod"/>
            </a:pPr>
            <a:r>
              <a:rPr lang="tr-TR" sz="4000">
                <a:solidFill>
                  <a:srgbClr val="00FF00"/>
                </a:solidFill>
              </a:rPr>
              <a:t>Saltanatın</a:t>
            </a:r>
            <a:r>
              <a:rPr lang="tr-TR" sz="4000">
                <a:solidFill>
                  <a:srgbClr val="FFFF00"/>
                </a:solidFill>
              </a:rPr>
              <a:t> Kaldırılması</a:t>
            </a:r>
            <a:r>
              <a:rPr lang="tr-TR" sz="3600">
                <a:solidFill>
                  <a:srgbClr val="FFFF00"/>
                </a:solidFill>
              </a:rPr>
              <a:t>(1 Kasım 1922)</a:t>
            </a:r>
          </a:p>
          <a:p>
            <a:pPr marL="609600" indent="-609600">
              <a:lnSpc>
                <a:spcPct val="90000"/>
              </a:lnSpc>
              <a:buFont typeface="Wingdings" pitchFamily="2" charset="2"/>
              <a:buAutoNum type="arabicPeriod"/>
            </a:pPr>
            <a:r>
              <a:rPr lang="tr-TR" sz="3600">
                <a:solidFill>
                  <a:srgbClr val="00FF00"/>
                </a:solidFill>
              </a:rPr>
              <a:t>Ankara’nın</a:t>
            </a:r>
            <a:r>
              <a:rPr lang="tr-TR" sz="3600">
                <a:solidFill>
                  <a:srgbClr val="FFFF00"/>
                </a:solidFill>
              </a:rPr>
              <a:t> Başkent olması</a:t>
            </a:r>
            <a:r>
              <a:rPr lang="tr-TR">
                <a:solidFill>
                  <a:srgbClr val="FFFF00"/>
                </a:solidFill>
              </a:rPr>
              <a:t>(13 Ekim 1923) </a:t>
            </a:r>
          </a:p>
          <a:p>
            <a:pPr marL="609600" indent="-609600">
              <a:lnSpc>
                <a:spcPct val="90000"/>
              </a:lnSpc>
              <a:buFont typeface="Wingdings" pitchFamily="2" charset="2"/>
              <a:buAutoNum type="arabicPeriod"/>
            </a:pPr>
            <a:r>
              <a:rPr lang="tr-TR" sz="4000" b="1">
                <a:solidFill>
                  <a:srgbClr val="00FF00"/>
                </a:solidFill>
              </a:rPr>
              <a:t>Cumhuriyet’</a:t>
            </a:r>
            <a:r>
              <a:rPr lang="tr-TR" sz="4000" b="1">
                <a:solidFill>
                  <a:srgbClr val="FFFF00"/>
                </a:solidFill>
              </a:rPr>
              <a:t>in İlanı</a:t>
            </a:r>
            <a:r>
              <a:rPr lang="tr-TR" sz="4000">
                <a:solidFill>
                  <a:srgbClr val="FFFF00"/>
                </a:solidFill>
              </a:rPr>
              <a:t> (29 Ekim 1923)</a:t>
            </a:r>
          </a:p>
          <a:p>
            <a:pPr marL="609600" indent="-609600">
              <a:lnSpc>
                <a:spcPct val="90000"/>
              </a:lnSpc>
              <a:buFont typeface="Wingdings" pitchFamily="2" charset="2"/>
              <a:buAutoNum type="arabicPeriod"/>
            </a:pPr>
            <a:r>
              <a:rPr lang="tr-TR" sz="4000">
                <a:solidFill>
                  <a:srgbClr val="00FF00"/>
                </a:solidFill>
              </a:rPr>
              <a:t>Halifeliğin</a:t>
            </a:r>
            <a:r>
              <a:rPr lang="tr-TR" sz="4000">
                <a:solidFill>
                  <a:srgbClr val="FFFF00"/>
                </a:solidFill>
              </a:rPr>
              <a:t> Kaldırılması (3 Mart 1924)</a:t>
            </a:r>
          </a:p>
          <a:p>
            <a:pPr marL="609600" indent="-609600">
              <a:lnSpc>
                <a:spcPct val="90000"/>
              </a:lnSpc>
              <a:buFont typeface="Wingdings" pitchFamily="2" charset="2"/>
              <a:buAutoNum type="arabicPeriod"/>
            </a:pPr>
            <a:r>
              <a:rPr lang="tr-TR" sz="4000" b="1">
                <a:solidFill>
                  <a:srgbClr val="00FF00"/>
                </a:solidFill>
              </a:rPr>
              <a:t>Ordunun Siyasetten</a:t>
            </a:r>
            <a:r>
              <a:rPr lang="tr-TR" sz="4000">
                <a:solidFill>
                  <a:srgbClr val="FFFF00"/>
                </a:solidFill>
              </a:rPr>
              <a:t> ayrılması              (19 Aralık 1924) </a:t>
            </a:r>
          </a:p>
          <a:p>
            <a:pPr marL="609600" indent="-609600">
              <a:lnSpc>
                <a:spcPct val="90000"/>
              </a:lnSpc>
              <a:buFont typeface="Wingdings" pitchFamily="2" charset="2"/>
              <a:buAutoNum type="arabicPeriod"/>
            </a:pPr>
            <a:r>
              <a:rPr lang="tr-TR" sz="4000">
                <a:solidFill>
                  <a:srgbClr val="FFFF00"/>
                </a:solidFill>
              </a:rPr>
              <a:t>Anayasa’dan “</a:t>
            </a:r>
            <a:r>
              <a:rPr lang="tr-TR" sz="4000">
                <a:solidFill>
                  <a:srgbClr val="00FF00"/>
                </a:solidFill>
              </a:rPr>
              <a:t>Devletin dini İslamdır</a:t>
            </a:r>
            <a:r>
              <a:rPr lang="tr-TR" sz="4000">
                <a:solidFill>
                  <a:srgbClr val="FFFF00"/>
                </a:solidFill>
              </a:rPr>
              <a:t>” maddesinin çıkarılması.                           (10 Nisan 1928)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0" y="0"/>
            <a:ext cx="9144000" cy="6858000"/>
          </a:xfrm>
        </p:spPr>
        <p:txBody>
          <a:bodyPr/>
          <a:lstStyle/>
          <a:p>
            <a:pPr marL="609600" indent="-609600">
              <a:buFont typeface="Wingdings" pitchFamily="2" charset="2"/>
              <a:buNone/>
            </a:pPr>
            <a:r>
              <a:rPr lang="tr-TR" sz="4800">
                <a:solidFill>
                  <a:srgbClr val="FFFF00"/>
                </a:solidFill>
              </a:rPr>
              <a:t>7. Çok Partili Hayata Geçiş Denemeleri</a:t>
            </a:r>
          </a:p>
          <a:p>
            <a:pPr marL="609600" indent="-609600">
              <a:buFontTx/>
              <a:buChar char="-"/>
            </a:pPr>
            <a:r>
              <a:rPr lang="tr-TR" sz="4000">
                <a:solidFill>
                  <a:srgbClr val="00FF00"/>
                </a:solidFill>
              </a:rPr>
              <a:t>CHF Kurulması</a:t>
            </a:r>
          </a:p>
          <a:p>
            <a:pPr marL="609600" indent="-609600">
              <a:buFontTx/>
              <a:buChar char="-"/>
            </a:pPr>
            <a:r>
              <a:rPr lang="tr-TR" sz="4000">
                <a:solidFill>
                  <a:srgbClr val="00FF00"/>
                </a:solidFill>
              </a:rPr>
              <a:t>TCF, SCF</a:t>
            </a:r>
          </a:p>
          <a:p>
            <a:pPr marL="609600" indent="-609600">
              <a:buFontTx/>
              <a:buChar char="-"/>
            </a:pPr>
            <a:r>
              <a:rPr lang="tr-TR" sz="4000">
                <a:solidFill>
                  <a:srgbClr val="00FF00"/>
                </a:solidFill>
              </a:rPr>
              <a:t>Şeyh Sait İsyanı</a:t>
            </a:r>
          </a:p>
          <a:p>
            <a:pPr marL="609600" indent="-609600">
              <a:buFontTx/>
              <a:buChar char="-"/>
            </a:pPr>
            <a:r>
              <a:rPr lang="tr-TR" sz="4000">
                <a:solidFill>
                  <a:srgbClr val="00FF00"/>
                </a:solidFill>
              </a:rPr>
              <a:t>İzmir Suikastı </a:t>
            </a:r>
          </a:p>
          <a:p>
            <a:pPr marL="609600" indent="-609600">
              <a:buFontTx/>
              <a:buChar char="-"/>
            </a:pPr>
            <a:r>
              <a:rPr lang="tr-TR" sz="4000">
                <a:solidFill>
                  <a:srgbClr val="00FF00"/>
                </a:solidFill>
              </a:rPr>
              <a:t>Menemen Olayı</a:t>
            </a:r>
          </a:p>
          <a:p>
            <a:pPr marL="609600" indent="-609600">
              <a:buFontTx/>
              <a:buNone/>
            </a:pPr>
            <a:r>
              <a:rPr lang="tr-TR" sz="4800">
                <a:solidFill>
                  <a:srgbClr val="FFFF00"/>
                </a:solidFill>
              </a:rPr>
              <a:t>8. Atatürk İlkelerinin anayasaya girmesi (1937)</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0" y="0"/>
            <a:ext cx="9144000" cy="6858000"/>
          </a:xfrm>
        </p:spPr>
        <p:txBody>
          <a:bodyPr/>
          <a:lstStyle/>
          <a:p>
            <a:pPr algn="ctr">
              <a:buFont typeface="Wingdings" pitchFamily="2" charset="2"/>
              <a:buNone/>
            </a:pPr>
            <a:r>
              <a:rPr lang="tr-TR" sz="4400" b="1">
                <a:solidFill>
                  <a:srgbClr val="FF0000"/>
                </a:solidFill>
              </a:rPr>
              <a:t>SALTANAT</a:t>
            </a:r>
          </a:p>
          <a:p>
            <a:pPr>
              <a:buFont typeface="Wingdings" pitchFamily="2" charset="2"/>
              <a:buNone/>
            </a:pPr>
            <a:r>
              <a:rPr lang="tr-TR">
                <a:solidFill>
                  <a:srgbClr val="FFFF00"/>
                </a:solidFill>
              </a:rPr>
              <a:t>  1 Kasım 1922’de kaldırıldı ve böylece halifenin elindeki siyasi yetkiler alındı. </a:t>
            </a:r>
          </a:p>
          <a:p>
            <a:pPr>
              <a:buFont typeface="Wingdings" pitchFamily="2" charset="2"/>
              <a:buNone/>
            </a:pPr>
            <a:r>
              <a:rPr lang="tr-TR" sz="3600">
                <a:solidFill>
                  <a:srgbClr val="FFFF00"/>
                </a:solidFill>
              </a:rPr>
              <a:t>  </a:t>
            </a:r>
            <a:r>
              <a:rPr lang="tr-TR" sz="3600">
                <a:solidFill>
                  <a:srgbClr val="FF0000"/>
                </a:solidFill>
              </a:rPr>
              <a:t>VURGU:</a:t>
            </a:r>
          </a:p>
          <a:p>
            <a:pPr>
              <a:buFont typeface="Wingdings" pitchFamily="2" charset="2"/>
              <a:buNone/>
            </a:pPr>
            <a:r>
              <a:rPr lang="tr-TR" sz="3600">
                <a:solidFill>
                  <a:srgbClr val="FFFF00"/>
                </a:solidFill>
              </a:rPr>
              <a:t>  “Siyasi yetkinin alınması”</a:t>
            </a:r>
          </a:p>
          <a:p>
            <a:pPr>
              <a:buFont typeface="Wingdings" pitchFamily="2" charset="2"/>
              <a:buNone/>
            </a:pPr>
            <a:r>
              <a:rPr lang="tr-TR" sz="3600">
                <a:solidFill>
                  <a:srgbClr val="FF0000"/>
                </a:solidFill>
              </a:rPr>
              <a:t>  ÇIKARIM:</a:t>
            </a:r>
          </a:p>
          <a:p>
            <a:pPr>
              <a:buFont typeface="Wingdings" pitchFamily="2" charset="2"/>
              <a:buNone/>
            </a:pPr>
            <a:r>
              <a:rPr lang="tr-TR" sz="3600">
                <a:solidFill>
                  <a:srgbClr val="FFFF00"/>
                </a:solidFill>
              </a:rPr>
              <a:t>  Laiklik yolunda atılan bir adımdır. </a:t>
            </a:r>
          </a:p>
          <a:p>
            <a:pPr>
              <a:buFont typeface="Wingdings" pitchFamily="2" charset="2"/>
              <a:buNone/>
            </a:pPr>
            <a:r>
              <a:rPr lang="tr-TR" sz="3600">
                <a:solidFill>
                  <a:srgbClr val="FFFF00"/>
                </a:solidFill>
              </a:rPr>
              <a:t>  </a:t>
            </a:r>
            <a:r>
              <a:rPr lang="tr-TR" sz="3600">
                <a:solidFill>
                  <a:srgbClr val="FF0000"/>
                </a:solidFill>
              </a:rPr>
              <a:t>ÇÜNKÜ:</a:t>
            </a:r>
          </a:p>
          <a:p>
            <a:pPr>
              <a:buFont typeface="Wingdings" pitchFamily="2" charset="2"/>
              <a:buNone/>
            </a:pPr>
            <a:r>
              <a:rPr lang="tr-TR">
                <a:solidFill>
                  <a:srgbClr val="FFFF00"/>
                </a:solidFill>
              </a:rPr>
              <a:t>  “Siyasi yetki” devlet yönetimi ile ilgili yetkidir. Halifenin ve din adamlarının, devlet işlerine karışamayacak hale getirilmesi LAİKLİK tir.</a:t>
            </a:r>
            <a:r>
              <a:rPr lang="tr-T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solidFill>
            <a:srgbClr val="010199"/>
          </a:solidFill>
        </p:spPr>
        <p:txBody>
          <a:bodyPr/>
          <a:lstStyle/>
          <a:p>
            <a:pPr algn="ctr"/>
            <a:r>
              <a:rPr lang="tr-TR" sz="4000" b="1"/>
              <a:t/>
            </a:r>
            <a:br>
              <a:rPr lang="tr-TR" sz="4000" b="1"/>
            </a:br>
            <a:r>
              <a:rPr lang="tr-TR" sz="4000" b="1"/>
              <a:t>2 İnkılabın/Devrimin aşamaları</a:t>
            </a:r>
            <a:endParaRPr lang="tr-TR" sz="4000">
              <a:solidFill>
                <a:srgbClr val="FF3300"/>
              </a:solidFill>
            </a:endParaRPr>
          </a:p>
        </p:txBody>
      </p:sp>
      <p:sp>
        <p:nvSpPr>
          <p:cNvPr id="18435" name="Rectangle 3"/>
          <p:cNvSpPr>
            <a:spLocks noGrp="1" noChangeArrowheads="1"/>
          </p:cNvSpPr>
          <p:nvPr>
            <p:ph type="body" idx="1"/>
          </p:nvPr>
        </p:nvSpPr>
        <p:spPr>
          <a:solidFill>
            <a:schemeClr val="bg2"/>
          </a:solidFill>
        </p:spPr>
        <p:txBody>
          <a:bodyPr/>
          <a:lstStyle/>
          <a:p>
            <a:endParaRPr lang="tr-TR" sz="2800"/>
          </a:p>
          <a:p>
            <a:r>
              <a:rPr lang="tr-TR" sz="2800"/>
              <a:t>A  Hazırlık/ Düşünce : Eskiyen sistem yerine geçmek üzere yeni bir sistemin tasarlanma ve halka yansıtılma sürecidir</a:t>
            </a:r>
          </a:p>
          <a:p>
            <a:r>
              <a:rPr lang="tr-TR" sz="2800"/>
              <a:t>B Aksiyon/Hareket : Eski düzenin kuvvet yoluyla yıkıldığı süreç</a:t>
            </a:r>
          </a:p>
          <a:p>
            <a:r>
              <a:rPr lang="tr-TR" sz="2800"/>
              <a:t>C Yeniden Kurulum : Yıkılan sistemin yerine ona hiç benzemeyen yeni düzenin getirilmesidir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288925" y="287338"/>
            <a:ext cx="8604250" cy="6165850"/>
          </a:xfrm>
          <a:noFill/>
          <a:ln w="57150">
            <a:solidFill>
              <a:srgbClr val="FF0000"/>
            </a:solidFill>
          </a:ln>
        </p:spPr>
        <p:txBody>
          <a:bodyPr/>
          <a:lstStyle/>
          <a:p>
            <a:pPr>
              <a:buFont typeface="Wingdings" pitchFamily="2" charset="2"/>
              <a:buNone/>
            </a:pPr>
            <a:r>
              <a:rPr lang="tr-TR" sz="4400"/>
              <a:t>  </a:t>
            </a:r>
            <a:r>
              <a:rPr lang="tr-TR" sz="4400">
                <a:solidFill>
                  <a:srgbClr val="FF0000"/>
                </a:solidFill>
              </a:rPr>
              <a:t>SALTANAT</a:t>
            </a:r>
            <a:r>
              <a:rPr lang="tr-TR" sz="4400">
                <a:solidFill>
                  <a:srgbClr val="FFFF00"/>
                </a:solidFill>
              </a:rPr>
              <a:t> kaldırılınca Osmanlı resmen (hukuken) sona ermiştir.</a:t>
            </a:r>
            <a:r>
              <a:rPr lang="tr-TR" sz="4400"/>
              <a:t> </a:t>
            </a:r>
          </a:p>
          <a:p>
            <a:pPr>
              <a:buFont typeface="Wingdings" pitchFamily="2" charset="2"/>
              <a:buNone/>
            </a:pPr>
            <a:endParaRPr lang="tr-TR" sz="2000"/>
          </a:p>
          <a:p>
            <a:pPr>
              <a:buFont typeface="Wingdings" pitchFamily="2" charset="2"/>
              <a:buNone/>
            </a:pPr>
            <a:r>
              <a:rPr lang="tr-TR" sz="4400">
                <a:solidFill>
                  <a:srgbClr val="FFFF00"/>
                </a:solidFill>
              </a:rPr>
              <a:t>  </a:t>
            </a:r>
            <a:r>
              <a:rPr lang="tr-TR" sz="4400">
                <a:solidFill>
                  <a:srgbClr val="FF0000"/>
                </a:solidFill>
              </a:rPr>
              <a:t>Yönetim şekli</a:t>
            </a:r>
            <a:r>
              <a:rPr lang="tr-TR" sz="4400">
                <a:solidFill>
                  <a:srgbClr val="FFFF00"/>
                </a:solidFill>
              </a:rPr>
              <a:t> ve </a:t>
            </a:r>
            <a:r>
              <a:rPr lang="tr-TR" sz="4400">
                <a:solidFill>
                  <a:srgbClr val="FF0000"/>
                </a:solidFill>
              </a:rPr>
              <a:t>başkent</a:t>
            </a:r>
            <a:r>
              <a:rPr lang="tr-TR" sz="4400">
                <a:solidFill>
                  <a:srgbClr val="FFFF00"/>
                </a:solidFill>
              </a:rPr>
              <a:t> bir devletin en önemli iki hukuksal (resmi) kurumudur. Bunlardan özellikle yönetim şekli sona erdiğinde </a:t>
            </a:r>
            <a:r>
              <a:rPr lang="tr-TR" sz="4400">
                <a:solidFill>
                  <a:srgbClr val="FF0000"/>
                </a:solidFill>
              </a:rPr>
              <a:t>devlet resmen sona ermiş olur.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539750" y="1052513"/>
            <a:ext cx="8208963" cy="4897437"/>
          </a:xfrm>
          <a:noFill/>
          <a:ln w="57150">
            <a:solidFill>
              <a:srgbClr val="FF0000"/>
            </a:solidFill>
          </a:ln>
        </p:spPr>
        <p:txBody>
          <a:bodyPr/>
          <a:lstStyle/>
          <a:p>
            <a:pPr>
              <a:buFont typeface="Wingdings" pitchFamily="2" charset="2"/>
              <a:buNone/>
            </a:pPr>
            <a:r>
              <a:rPr lang="tr-TR" sz="4800"/>
              <a:t>  </a:t>
            </a:r>
            <a:r>
              <a:rPr lang="tr-TR" sz="4800">
                <a:solidFill>
                  <a:srgbClr val="FF0000"/>
                </a:solidFill>
              </a:rPr>
              <a:t>SALTANAT</a:t>
            </a:r>
            <a:r>
              <a:rPr lang="tr-TR" sz="4800"/>
              <a:t>, bireysel egemenliktir. (</a:t>
            </a:r>
            <a:r>
              <a:rPr lang="tr-TR" sz="4800">
                <a:solidFill>
                  <a:srgbClr val="FF0000"/>
                </a:solidFill>
              </a:rPr>
              <a:t>MONARŞİ</a:t>
            </a:r>
            <a:r>
              <a:rPr lang="tr-TR" sz="4800"/>
              <a:t>)</a:t>
            </a:r>
          </a:p>
          <a:p>
            <a:pPr>
              <a:buFont typeface="Wingdings" pitchFamily="2" charset="2"/>
              <a:buNone/>
            </a:pPr>
            <a:endParaRPr lang="tr-TR" sz="4800"/>
          </a:p>
          <a:p>
            <a:pPr>
              <a:buFont typeface="Wingdings" pitchFamily="2" charset="2"/>
              <a:buNone/>
            </a:pPr>
            <a:r>
              <a:rPr lang="tr-TR" sz="4800"/>
              <a:t>  Saltanatın kaldırılması, doğrudan </a:t>
            </a:r>
            <a:r>
              <a:rPr lang="tr-TR" sz="4800">
                <a:solidFill>
                  <a:srgbClr val="FF0000"/>
                </a:solidFill>
              </a:rPr>
              <a:t>ulusal egemenlik</a:t>
            </a:r>
            <a:r>
              <a:rPr lang="tr-TR" sz="4800"/>
              <a:t> (halk egemenliği) ile ilgilidir.</a:t>
            </a:r>
            <a:r>
              <a:rPr lang="tr-TR" sz="280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0" y="0"/>
            <a:ext cx="9144000" cy="6858000"/>
          </a:xfrm>
        </p:spPr>
        <p:txBody>
          <a:bodyPr/>
          <a:lstStyle/>
          <a:p>
            <a:pPr algn="ctr">
              <a:buFont typeface="Wingdings" pitchFamily="2" charset="2"/>
              <a:buNone/>
            </a:pPr>
            <a:r>
              <a:rPr lang="tr-TR" sz="4000" b="1">
                <a:solidFill>
                  <a:srgbClr val="FF0000"/>
                </a:solidFill>
              </a:rPr>
              <a:t>CUMHURİYET</a:t>
            </a:r>
            <a:r>
              <a:rPr lang="tr-TR" sz="4000">
                <a:solidFill>
                  <a:srgbClr val="FF0000"/>
                </a:solidFill>
              </a:rPr>
              <a:t> </a:t>
            </a:r>
            <a:r>
              <a:rPr lang="tr-TR" sz="4000">
                <a:solidFill>
                  <a:srgbClr val="FFFF00"/>
                </a:solidFill>
              </a:rPr>
              <a:t>mesajı veren kararlar:</a:t>
            </a:r>
          </a:p>
          <a:p>
            <a:pPr>
              <a:buFont typeface="Wingdings" pitchFamily="2" charset="2"/>
              <a:buNone/>
            </a:pPr>
            <a:r>
              <a:rPr lang="tr-TR" sz="4000">
                <a:solidFill>
                  <a:srgbClr val="FFFF00"/>
                </a:solidFill>
              </a:rPr>
              <a:t>1. Milletin istiklalini yine </a:t>
            </a:r>
            <a:r>
              <a:rPr lang="tr-TR" sz="4000">
                <a:solidFill>
                  <a:srgbClr val="FF0000"/>
                </a:solidFill>
              </a:rPr>
              <a:t>milletin</a:t>
            </a:r>
            <a:r>
              <a:rPr lang="tr-TR" sz="4000">
                <a:solidFill>
                  <a:srgbClr val="FFFF00"/>
                </a:solidFill>
              </a:rPr>
              <a:t> azim ve </a:t>
            </a:r>
            <a:r>
              <a:rPr lang="tr-TR" sz="4000">
                <a:solidFill>
                  <a:srgbClr val="FF0000"/>
                </a:solidFill>
              </a:rPr>
              <a:t>kararı</a:t>
            </a:r>
            <a:r>
              <a:rPr lang="tr-TR" sz="4000">
                <a:solidFill>
                  <a:srgbClr val="FFFF00"/>
                </a:solidFill>
              </a:rPr>
              <a:t> kurtaracaktır.</a:t>
            </a:r>
          </a:p>
          <a:p>
            <a:pPr>
              <a:buFont typeface="Wingdings" pitchFamily="2" charset="2"/>
              <a:buNone/>
            </a:pPr>
            <a:r>
              <a:rPr lang="tr-TR" sz="4000">
                <a:solidFill>
                  <a:srgbClr val="FFFF00"/>
                </a:solidFill>
              </a:rPr>
              <a:t>2. </a:t>
            </a:r>
            <a:r>
              <a:rPr lang="tr-TR" sz="4000">
                <a:solidFill>
                  <a:srgbClr val="FF0000"/>
                </a:solidFill>
              </a:rPr>
              <a:t>Ulusal iradeyi</a:t>
            </a:r>
            <a:r>
              <a:rPr lang="tr-TR" sz="4000">
                <a:solidFill>
                  <a:srgbClr val="FFFF00"/>
                </a:solidFill>
              </a:rPr>
              <a:t> gerçekleştirmek esastır.</a:t>
            </a:r>
          </a:p>
          <a:p>
            <a:pPr>
              <a:buFont typeface="Wingdings" pitchFamily="2" charset="2"/>
              <a:buNone/>
            </a:pPr>
            <a:r>
              <a:rPr lang="tr-TR" sz="4000">
                <a:solidFill>
                  <a:srgbClr val="FFFF00"/>
                </a:solidFill>
              </a:rPr>
              <a:t>3. </a:t>
            </a:r>
            <a:r>
              <a:rPr lang="tr-TR" sz="4000">
                <a:solidFill>
                  <a:srgbClr val="FF0000"/>
                </a:solidFill>
              </a:rPr>
              <a:t>Egemenlik ulusundur</a:t>
            </a:r>
            <a:r>
              <a:rPr lang="tr-TR" sz="4000">
                <a:solidFill>
                  <a:srgbClr val="FFFF00"/>
                </a:solidFill>
              </a:rPr>
              <a:t>. </a:t>
            </a:r>
          </a:p>
          <a:p>
            <a:pPr>
              <a:buFont typeface="Wingdings" pitchFamily="2" charset="2"/>
              <a:buNone/>
            </a:pPr>
            <a:r>
              <a:rPr lang="tr-TR" sz="4000">
                <a:solidFill>
                  <a:srgbClr val="FFFF00"/>
                </a:solidFill>
              </a:rPr>
              <a:t>4. Yasama ve yürütme yetkisi</a:t>
            </a:r>
            <a:r>
              <a:rPr lang="tr-TR" sz="4000">
                <a:solidFill>
                  <a:srgbClr val="FF0000"/>
                </a:solidFill>
              </a:rPr>
              <a:t> TBMM</a:t>
            </a:r>
            <a:r>
              <a:rPr lang="tr-TR" sz="4000">
                <a:solidFill>
                  <a:srgbClr val="FFFF00"/>
                </a:solidFill>
              </a:rPr>
              <a:t>’ye aittir. </a:t>
            </a:r>
          </a:p>
          <a:p>
            <a:pPr>
              <a:buFont typeface="Wingdings" pitchFamily="2" charset="2"/>
              <a:buNone/>
            </a:pPr>
            <a:r>
              <a:rPr lang="tr-TR" sz="4000">
                <a:solidFill>
                  <a:srgbClr val="FFFF00"/>
                </a:solidFill>
              </a:rPr>
              <a:t>  </a:t>
            </a:r>
            <a:r>
              <a:rPr lang="tr-TR" sz="4000" b="1">
                <a:solidFill>
                  <a:srgbClr val="FF0000"/>
                </a:solidFill>
              </a:rPr>
              <a:t>!!! </a:t>
            </a:r>
            <a:r>
              <a:rPr lang="tr-TR" sz="4000">
                <a:solidFill>
                  <a:srgbClr val="FFFF00"/>
                </a:solidFill>
              </a:rPr>
              <a:t>Aynı zamanda SALTANAT ın kaldırılması mesajı da verilmektedir.</a:t>
            </a:r>
            <a:r>
              <a:rPr lang="tr-TR" sz="400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0" y="0"/>
            <a:ext cx="9144000" cy="6858000"/>
          </a:xfrm>
        </p:spPr>
        <p:txBody>
          <a:bodyPr/>
          <a:lstStyle/>
          <a:p>
            <a:pPr algn="ctr">
              <a:buFont typeface="Wingdings" pitchFamily="2" charset="2"/>
              <a:buNone/>
            </a:pPr>
            <a:r>
              <a:rPr lang="tr-TR" sz="4800" b="1">
                <a:solidFill>
                  <a:srgbClr val="FF0000"/>
                </a:solidFill>
              </a:rPr>
              <a:t>CUMHURİYET’İN İLANI İLE;</a:t>
            </a:r>
          </a:p>
          <a:p>
            <a:pPr>
              <a:buFont typeface="Wingdings" pitchFamily="2" charset="2"/>
              <a:buNone/>
            </a:pPr>
            <a:r>
              <a:rPr lang="tr-TR" sz="3600"/>
              <a:t>  </a:t>
            </a:r>
            <a:r>
              <a:rPr lang="tr-TR" sz="3600">
                <a:solidFill>
                  <a:srgbClr val="FFFF00"/>
                </a:solidFill>
              </a:rPr>
              <a:t>Meclis Hükümeti sisteminden, </a:t>
            </a:r>
            <a:r>
              <a:rPr lang="tr-TR" sz="3600" u="sng">
                <a:solidFill>
                  <a:srgbClr val="FFFF00"/>
                </a:solidFill>
              </a:rPr>
              <a:t>Kabine sistemine</a:t>
            </a:r>
            <a:r>
              <a:rPr lang="tr-TR" sz="3600">
                <a:solidFill>
                  <a:srgbClr val="FFFF00"/>
                </a:solidFill>
              </a:rPr>
              <a:t> geçildi. Böylece meclisin hükümet olma görevi sona erdi.</a:t>
            </a:r>
            <a:r>
              <a:rPr lang="tr-TR">
                <a:solidFill>
                  <a:srgbClr val="FFFF00"/>
                </a:solidFill>
              </a:rPr>
              <a:t> </a:t>
            </a:r>
          </a:p>
          <a:p>
            <a:pPr>
              <a:buFont typeface="Wingdings" pitchFamily="2" charset="2"/>
              <a:buNone/>
            </a:pPr>
            <a:r>
              <a:rPr lang="tr-TR" sz="4400" b="1">
                <a:solidFill>
                  <a:srgbClr val="FFFF00"/>
                </a:solidFill>
              </a:rPr>
              <a:t>  </a:t>
            </a:r>
            <a:r>
              <a:rPr lang="tr-TR" sz="4400" b="1">
                <a:solidFill>
                  <a:srgbClr val="FF0000"/>
                </a:solidFill>
              </a:rPr>
              <a:t>VURGU:</a:t>
            </a:r>
          </a:p>
          <a:p>
            <a:pPr>
              <a:buFont typeface="Wingdings" pitchFamily="2" charset="2"/>
              <a:buNone/>
            </a:pPr>
            <a:r>
              <a:rPr lang="tr-TR" sz="3600">
                <a:solidFill>
                  <a:srgbClr val="FFFF00"/>
                </a:solidFill>
              </a:rPr>
              <a:t>  “Meclisin hükümet görevinin sona ermesi” </a:t>
            </a:r>
          </a:p>
          <a:p>
            <a:pPr>
              <a:buFont typeface="Wingdings" pitchFamily="2" charset="2"/>
              <a:buNone/>
            </a:pPr>
            <a:r>
              <a:rPr lang="tr-TR" sz="3600">
                <a:solidFill>
                  <a:srgbClr val="FFFF00"/>
                </a:solidFill>
              </a:rPr>
              <a:t>  </a:t>
            </a:r>
            <a:r>
              <a:rPr lang="tr-TR" sz="4400" b="1">
                <a:solidFill>
                  <a:srgbClr val="FF0000"/>
                </a:solidFill>
              </a:rPr>
              <a:t>BU DURUM:</a:t>
            </a:r>
          </a:p>
          <a:p>
            <a:pPr>
              <a:buFontTx/>
              <a:buChar char="•"/>
            </a:pPr>
            <a:r>
              <a:rPr lang="tr-TR" sz="3600">
                <a:solidFill>
                  <a:srgbClr val="FFFF00"/>
                </a:solidFill>
              </a:rPr>
              <a:t>Meclisten </a:t>
            </a:r>
            <a:r>
              <a:rPr lang="tr-TR" sz="3600" u="sng">
                <a:solidFill>
                  <a:srgbClr val="FFFF00"/>
                </a:solidFill>
              </a:rPr>
              <a:t>yürütme</a:t>
            </a:r>
            <a:r>
              <a:rPr lang="tr-TR" sz="3600">
                <a:solidFill>
                  <a:srgbClr val="FFFF00"/>
                </a:solidFill>
              </a:rPr>
              <a:t> yetkisinin alındığının,</a:t>
            </a:r>
          </a:p>
          <a:p>
            <a:pPr>
              <a:buFontTx/>
              <a:buChar char="•"/>
            </a:pPr>
            <a:r>
              <a:rPr lang="tr-TR" sz="3600" u="sng">
                <a:solidFill>
                  <a:srgbClr val="FFFF00"/>
                </a:solidFill>
              </a:rPr>
              <a:t>Güçler ayrılığı</a:t>
            </a:r>
            <a:r>
              <a:rPr lang="tr-TR" sz="3600">
                <a:solidFill>
                  <a:srgbClr val="FFFF00"/>
                </a:solidFill>
              </a:rPr>
              <a:t> ilkesinin benimsendiğinin kanıtıdır.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323850" y="836613"/>
            <a:ext cx="8497888" cy="5040312"/>
          </a:xfrm>
          <a:noFill/>
          <a:ln w="28575">
            <a:solidFill>
              <a:srgbClr val="FF0000"/>
            </a:solidFill>
          </a:ln>
        </p:spPr>
        <p:txBody>
          <a:bodyPr/>
          <a:lstStyle/>
          <a:p>
            <a:pPr algn="ctr">
              <a:buFont typeface="Wingdings" pitchFamily="2" charset="2"/>
              <a:buNone/>
            </a:pPr>
            <a:r>
              <a:rPr lang="tr-TR" sz="4400" b="1">
                <a:solidFill>
                  <a:srgbClr val="FF0000"/>
                </a:solidFill>
              </a:rPr>
              <a:t>CUMHURİYET’İN İLANI İLE;</a:t>
            </a:r>
          </a:p>
          <a:p>
            <a:pPr>
              <a:buFont typeface="Wingdings" pitchFamily="2" charset="2"/>
              <a:buNone/>
            </a:pPr>
            <a:r>
              <a:rPr lang="tr-TR" sz="4000">
                <a:solidFill>
                  <a:srgbClr val="FFFF00"/>
                </a:solidFill>
              </a:rPr>
              <a:t> I. Devlet başkanlığı sorunu çözüldü,</a:t>
            </a:r>
          </a:p>
          <a:p>
            <a:pPr>
              <a:buFont typeface="Wingdings" pitchFamily="2" charset="2"/>
              <a:buNone/>
            </a:pPr>
            <a:r>
              <a:rPr lang="tr-TR" sz="4000">
                <a:solidFill>
                  <a:srgbClr val="FFFF00"/>
                </a:solidFill>
              </a:rPr>
              <a:t>II. Devletin yönetim şekli resmen ilan edildi.</a:t>
            </a:r>
          </a:p>
          <a:p>
            <a:pPr>
              <a:buFont typeface="Wingdings" pitchFamily="2" charset="2"/>
              <a:buNone/>
            </a:pPr>
            <a:r>
              <a:rPr lang="tr-TR" sz="4000" b="1">
                <a:solidFill>
                  <a:srgbClr val="FF0000"/>
                </a:solidFill>
              </a:rPr>
              <a:t>  BU DURUM:</a:t>
            </a:r>
          </a:p>
          <a:p>
            <a:pPr>
              <a:buFont typeface="Wingdings" pitchFamily="2" charset="2"/>
              <a:buNone/>
            </a:pPr>
            <a:r>
              <a:rPr lang="tr-TR" sz="4000"/>
              <a:t>  </a:t>
            </a:r>
            <a:r>
              <a:rPr lang="tr-TR" sz="4000">
                <a:solidFill>
                  <a:srgbClr val="FFFF00"/>
                </a:solidFill>
              </a:rPr>
              <a:t>Yeni Türk Devleti’nin hukuksal eksikliğinin giderildiğinin kanıtıdır.</a:t>
            </a:r>
            <a:r>
              <a:rPr lang="tr-T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612775" y="549275"/>
            <a:ext cx="7920038" cy="5688013"/>
          </a:xfrm>
          <a:noFill/>
          <a:ln w="28575">
            <a:solidFill>
              <a:srgbClr val="FF0000"/>
            </a:solidFill>
          </a:ln>
        </p:spPr>
        <p:txBody>
          <a:bodyPr/>
          <a:lstStyle/>
          <a:p>
            <a:pPr algn="ctr">
              <a:buFont typeface="Wingdings" pitchFamily="2" charset="2"/>
              <a:buNone/>
            </a:pPr>
            <a:r>
              <a:rPr lang="tr-TR" sz="4800" b="1">
                <a:solidFill>
                  <a:srgbClr val="FF0000"/>
                </a:solidFill>
              </a:rPr>
              <a:t>HALİFELİK</a:t>
            </a:r>
          </a:p>
          <a:p>
            <a:pPr>
              <a:buFont typeface="Wingdings" pitchFamily="2" charset="2"/>
              <a:buNone/>
            </a:pPr>
            <a:r>
              <a:rPr lang="tr-TR" sz="4000">
                <a:solidFill>
                  <a:srgbClr val="FFFF00"/>
                </a:solidFill>
              </a:rPr>
              <a:t>  20.Yüzyılda Arapların Ulusçuluk ilkesini benimsemesi üzerine geçerliliğini yitirmiştir. </a:t>
            </a:r>
          </a:p>
          <a:p>
            <a:pPr>
              <a:buFont typeface="Wingdings" pitchFamily="2" charset="2"/>
              <a:buNone/>
            </a:pPr>
            <a:r>
              <a:rPr lang="tr-TR" sz="4000" b="1">
                <a:solidFill>
                  <a:srgbClr val="FF0000"/>
                </a:solidFill>
              </a:rPr>
              <a:t>VURGU:</a:t>
            </a:r>
          </a:p>
          <a:p>
            <a:pPr>
              <a:buFont typeface="Wingdings" pitchFamily="2" charset="2"/>
              <a:buNone/>
            </a:pPr>
            <a:r>
              <a:rPr lang="tr-TR" sz="4000">
                <a:solidFill>
                  <a:srgbClr val="FFFF00"/>
                </a:solidFill>
              </a:rPr>
              <a:t>“Ulusçuluk ilkesi”</a:t>
            </a:r>
          </a:p>
          <a:p>
            <a:pPr>
              <a:buFont typeface="Wingdings" pitchFamily="2" charset="2"/>
              <a:buNone/>
            </a:pPr>
            <a:r>
              <a:rPr lang="tr-TR" sz="4000">
                <a:solidFill>
                  <a:srgbClr val="FFFF00"/>
                </a:solidFill>
              </a:rPr>
              <a:t>  ÜMMETÇİLİĞİN geçerliliğini yitirdiğine kanıttır.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395288" y="260350"/>
            <a:ext cx="8353425" cy="6237288"/>
          </a:xfrm>
          <a:noFill/>
          <a:ln w="38100">
            <a:solidFill>
              <a:srgbClr val="FF0000"/>
            </a:solidFill>
          </a:ln>
        </p:spPr>
        <p:txBody>
          <a:bodyPr/>
          <a:lstStyle/>
          <a:p>
            <a:pPr algn="ctr">
              <a:buFont typeface="Wingdings" pitchFamily="2" charset="2"/>
              <a:buNone/>
            </a:pPr>
            <a:r>
              <a:rPr lang="tr-TR" sz="3600" b="1">
                <a:solidFill>
                  <a:srgbClr val="FF0000"/>
                </a:solidFill>
              </a:rPr>
              <a:t>HALİFELİĞİN KALDIRILMASINDAN</a:t>
            </a:r>
          </a:p>
          <a:p>
            <a:pPr>
              <a:buFont typeface="Wingdings" pitchFamily="2" charset="2"/>
              <a:buNone/>
            </a:pPr>
            <a:r>
              <a:rPr lang="tr-TR" sz="3600">
                <a:solidFill>
                  <a:srgbClr val="FFFF00"/>
                </a:solidFill>
              </a:rPr>
              <a:t>   Doğabilecek isyanları engellemek için 20 Nisan 1924 tarihli anayasaya “</a:t>
            </a:r>
            <a:r>
              <a:rPr lang="tr-TR" sz="3600" b="1" i="1"/>
              <a:t>devletin dini İslam’dır</a:t>
            </a:r>
            <a:r>
              <a:rPr lang="tr-TR" sz="3600">
                <a:solidFill>
                  <a:srgbClr val="FFFF00"/>
                </a:solidFill>
              </a:rPr>
              <a:t>” maddesi konulmuştur. </a:t>
            </a:r>
          </a:p>
          <a:p>
            <a:pPr>
              <a:buFont typeface="Wingdings" pitchFamily="2" charset="2"/>
              <a:buNone/>
            </a:pPr>
            <a:r>
              <a:rPr lang="tr-TR" sz="3600">
                <a:solidFill>
                  <a:srgbClr val="FF0000"/>
                </a:solidFill>
              </a:rPr>
              <a:t>BU DURUM:</a:t>
            </a:r>
          </a:p>
          <a:p>
            <a:pPr>
              <a:buFontTx/>
              <a:buChar char="-"/>
            </a:pPr>
            <a:r>
              <a:rPr lang="tr-TR" sz="3600">
                <a:solidFill>
                  <a:srgbClr val="FFFF00"/>
                </a:solidFill>
              </a:rPr>
              <a:t>Laikliğe aykırıdır. </a:t>
            </a:r>
          </a:p>
          <a:p>
            <a:pPr>
              <a:buFontTx/>
              <a:buChar char="-"/>
            </a:pPr>
            <a:r>
              <a:rPr lang="tr-TR" sz="3600">
                <a:solidFill>
                  <a:srgbClr val="FFFF00"/>
                </a:solidFill>
              </a:rPr>
              <a:t>Akılcı ve gerçekçi bir politikadır. </a:t>
            </a:r>
          </a:p>
          <a:p>
            <a:pPr>
              <a:buFontTx/>
              <a:buChar char="-"/>
            </a:pPr>
            <a:r>
              <a:rPr lang="tr-TR" sz="3600">
                <a:solidFill>
                  <a:srgbClr val="FFFF00"/>
                </a:solidFill>
              </a:rPr>
              <a:t>Cahil halkın isyanını engellemek için geçici olarak laiklikten taviz verilmiştir.</a:t>
            </a:r>
            <a:r>
              <a:rPr lang="tr-T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34925" y="44450"/>
            <a:ext cx="9109075" cy="6813550"/>
          </a:xfrm>
        </p:spPr>
        <p:txBody>
          <a:bodyPr/>
          <a:lstStyle/>
          <a:p>
            <a:pPr algn="ctr">
              <a:buFont typeface="Wingdings" pitchFamily="2" charset="2"/>
              <a:buNone/>
            </a:pPr>
            <a:r>
              <a:rPr lang="tr-TR" sz="4400" b="1">
                <a:solidFill>
                  <a:srgbClr val="FF0000"/>
                </a:solidFill>
              </a:rPr>
              <a:t>ÇOK PARTİLİ HAYAT</a:t>
            </a:r>
          </a:p>
          <a:p>
            <a:pPr>
              <a:buFont typeface="Wingdings" pitchFamily="2" charset="2"/>
              <a:buNone/>
            </a:pPr>
            <a:r>
              <a:rPr lang="tr-TR" sz="3600"/>
              <a:t>   1923 yılında CHF kurulmasından sonra, 1924’de TCF ve 1930’da da SCF kuruldu. </a:t>
            </a:r>
          </a:p>
          <a:p>
            <a:pPr>
              <a:buFont typeface="Wingdings" pitchFamily="2" charset="2"/>
              <a:buNone/>
            </a:pPr>
            <a:r>
              <a:rPr lang="tr-TR" sz="4400" b="1">
                <a:solidFill>
                  <a:srgbClr val="FF0000"/>
                </a:solidFill>
              </a:rPr>
              <a:t>VURGU:</a:t>
            </a:r>
          </a:p>
          <a:p>
            <a:pPr>
              <a:buFont typeface="Wingdings" pitchFamily="2" charset="2"/>
              <a:buNone/>
            </a:pPr>
            <a:r>
              <a:rPr lang="tr-TR" sz="3600">
                <a:solidFill>
                  <a:srgbClr val="FFFF00"/>
                </a:solidFill>
              </a:rPr>
              <a:t>Değişik partilerin kurulması.</a:t>
            </a:r>
          </a:p>
          <a:p>
            <a:pPr>
              <a:buFont typeface="Wingdings" pitchFamily="2" charset="2"/>
              <a:buNone/>
            </a:pPr>
            <a:r>
              <a:rPr lang="tr-TR" sz="4400" b="1">
                <a:solidFill>
                  <a:srgbClr val="FF0000"/>
                </a:solidFill>
              </a:rPr>
              <a:t>ÇIKARIM:</a:t>
            </a:r>
          </a:p>
          <a:p>
            <a:pPr>
              <a:buFontTx/>
              <a:buChar char="-"/>
            </a:pPr>
            <a:r>
              <a:rPr lang="tr-TR" sz="3600">
                <a:solidFill>
                  <a:srgbClr val="FFFF00"/>
                </a:solidFill>
              </a:rPr>
              <a:t>Ulusal iradenin gerçekleştirilmek istendiğinin,</a:t>
            </a:r>
          </a:p>
          <a:p>
            <a:pPr>
              <a:buFontTx/>
              <a:buChar char="-"/>
            </a:pPr>
            <a:r>
              <a:rPr lang="tr-TR" sz="3600">
                <a:solidFill>
                  <a:srgbClr val="FFFF00"/>
                </a:solidFill>
              </a:rPr>
              <a:t>Liberal demokrasinin benimsendiğinin kanıtıdır.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0" y="0"/>
            <a:ext cx="9144000" cy="6858000"/>
          </a:xfrm>
        </p:spPr>
        <p:txBody>
          <a:bodyPr/>
          <a:lstStyle/>
          <a:p>
            <a:pPr algn="ctr">
              <a:buFont typeface="Wingdings" pitchFamily="2" charset="2"/>
              <a:buNone/>
            </a:pPr>
            <a:r>
              <a:rPr lang="tr-TR" sz="4800" b="1">
                <a:solidFill>
                  <a:srgbClr val="FF0000"/>
                </a:solidFill>
              </a:rPr>
              <a:t>TEPKİ ve İSYANLAR:</a:t>
            </a:r>
          </a:p>
          <a:p>
            <a:pPr>
              <a:buFontTx/>
              <a:buChar char="-"/>
            </a:pPr>
            <a:r>
              <a:rPr lang="tr-TR" sz="4000">
                <a:solidFill>
                  <a:srgbClr val="FFFF00"/>
                </a:solidFill>
              </a:rPr>
              <a:t>Şeyh Said İsyanı,</a:t>
            </a:r>
          </a:p>
          <a:p>
            <a:pPr>
              <a:buFontTx/>
              <a:buChar char="-"/>
            </a:pPr>
            <a:r>
              <a:rPr lang="tr-TR" sz="4000">
                <a:solidFill>
                  <a:srgbClr val="FFFF00"/>
                </a:solidFill>
              </a:rPr>
              <a:t>Mustafa Kemal’e suikast girişimi,</a:t>
            </a:r>
          </a:p>
          <a:p>
            <a:pPr>
              <a:buFontTx/>
              <a:buChar char="-"/>
            </a:pPr>
            <a:r>
              <a:rPr lang="tr-TR" sz="4000">
                <a:solidFill>
                  <a:srgbClr val="FFFF00"/>
                </a:solidFill>
              </a:rPr>
              <a:t>Menemen olayı.</a:t>
            </a:r>
          </a:p>
          <a:p>
            <a:pPr>
              <a:buFontTx/>
              <a:buNone/>
            </a:pPr>
            <a:r>
              <a:rPr lang="tr-TR" sz="4800" b="1">
                <a:solidFill>
                  <a:srgbClr val="FF0000"/>
                </a:solidFill>
              </a:rPr>
              <a:t>ÇIKARIM:</a:t>
            </a:r>
          </a:p>
          <a:p>
            <a:pPr>
              <a:buFontTx/>
              <a:buChar char="-"/>
            </a:pPr>
            <a:r>
              <a:rPr lang="tr-TR" sz="4000">
                <a:solidFill>
                  <a:srgbClr val="FFFF00"/>
                </a:solidFill>
              </a:rPr>
              <a:t>Laik düzene, Demokrasiye,</a:t>
            </a:r>
          </a:p>
          <a:p>
            <a:pPr>
              <a:buFontTx/>
              <a:buChar char="-"/>
            </a:pPr>
            <a:r>
              <a:rPr lang="tr-TR" sz="4000">
                <a:solidFill>
                  <a:srgbClr val="FFFF00"/>
                </a:solidFill>
              </a:rPr>
              <a:t>Cumhuriyete, Çağdaşlaşmaya, Batılılaşmaya </a:t>
            </a:r>
          </a:p>
          <a:p>
            <a:pPr>
              <a:buFontTx/>
              <a:buNone/>
            </a:pPr>
            <a:r>
              <a:rPr lang="tr-TR" sz="4000">
                <a:solidFill>
                  <a:srgbClr val="FFFF00"/>
                </a:solidFill>
              </a:rPr>
              <a:t>bir başkaldırıdır. (Ayrıca İRTİCA dırlar)</a:t>
            </a:r>
            <a:r>
              <a:rPr lang="tr-TR" sz="40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07950" y="44450"/>
            <a:ext cx="9036050" cy="6813550"/>
          </a:xfrm>
        </p:spPr>
        <p:txBody>
          <a:bodyPr/>
          <a:lstStyle/>
          <a:p>
            <a:pPr marL="609600" indent="-609600">
              <a:buFont typeface="Wingdings" pitchFamily="2" charset="2"/>
              <a:buNone/>
            </a:pPr>
            <a:r>
              <a:rPr lang="tr-TR" sz="6600" b="1">
                <a:solidFill>
                  <a:srgbClr val="00FF00"/>
                </a:solidFill>
              </a:rPr>
              <a:t>B. Hukuki İnkılaplar:</a:t>
            </a:r>
            <a:endParaRPr lang="tr-TR" sz="6600" b="1">
              <a:solidFill>
                <a:srgbClr val="FFFF00"/>
              </a:solidFill>
            </a:endParaRPr>
          </a:p>
          <a:p>
            <a:pPr marL="609600" indent="-609600">
              <a:buFont typeface="Wingdings" pitchFamily="2" charset="2"/>
              <a:buAutoNum type="arabicPeriod"/>
            </a:pPr>
            <a:r>
              <a:rPr lang="tr-TR" sz="6000">
                <a:solidFill>
                  <a:srgbClr val="FF0000"/>
                </a:solidFill>
              </a:rPr>
              <a:t>1921 Anayasası</a:t>
            </a:r>
            <a:r>
              <a:rPr lang="tr-TR" sz="6000">
                <a:solidFill>
                  <a:srgbClr val="FFFF00"/>
                </a:solidFill>
              </a:rPr>
              <a:t>                                 (Teşkilat-ı Esasiye)</a:t>
            </a:r>
          </a:p>
          <a:p>
            <a:pPr marL="609600" indent="-609600">
              <a:buFont typeface="Wingdings" pitchFamily="2" charset="2"/>
              <a:buAutoNum type="arabicPeriod"/>
            </a:pPr>
            <a:r>
              <a:rPr lang="tr-TR" sz="6000">
                <a:solidFill>
                  <a:srgbClr val="FF0000"/>
                </a:solidFill>
              </a:rPr>
              <a:t>24, 61, 82 Anayasaları</a:t>
            </a:r>
            <a:r>
              <a:rPr lang="tr-TR" sz="6000">
                <a:solidFill>
                  <a:srgbClr val="FFFF00"/>
                </a:solidFill>
              </a:rPr>
              <a:t> </a:t>
            </a:r>
          </a:p>
          <a:p>
            <a:pPr marL="609600" indent="-609600">
              <a:buFont typeface="Wingdings" pitchFamily="2" charset="2"/>
              <a:buAutoNum type="arabicPeriod"/>
            </a:pPr>
            <a:r>
              <a:rPr lang="tr-TR" sz="6000">
                <a:solidFill>
                  <a:srgbClr val="FF0000"/>
                </a:solidFill>
              </a:rPr>
              <a:t>Türk Medeni Kanunu</a:t>
            </a:r>
            <a:r>
              <a:rPr lang="tr-TR" sz="6000">
                <a:solidFill>
                  <a:srgbClr val="FFFF00"/>
                </a:solidFill>
              </a:rPr>
              <a:t>                (17 Şubat 1926)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solidFill>
            <a:srgbClr val="010199"/>
          </a:solidFill>
        </p:spPr>
        <p:txBody>
          <a:bodyPr/>
          <a:lstStyle/>
          <a:p>
            <a:pPr algn="ctr"/>
            <a:r>
              <a:rPr lang="tr-TR" sz="3000" b="1">
                <a:solidFill>
                  <a:srgbClr val="FF3300"/>
                </a:solidFill>
              </a:rPr>
              <a:t>B İhtilal Kavramı</a:t>
            </a:r>
          </a:p>
        </p:txBody>
      </p:sp>
      <p:sp>
        <p:nvSpPr>
          <p:cNvPr id="19459" name="Rectangle 3"/>
          <p:cNvSpPr>
            <a:spLocks noGrp="1" noChangeArrowheads="1"/>
          </p:cNvSpPr>
          <p:nvPr>
            <p:ph type="body" idx="1"/>
          </p:nvPr>
        </p:nvSpPr>
        <p:spPr>
          <a:solidFill>
            <a:schemeClr val="bg2"/>
          </a:solidFill>
        </p:spPr>
        <p:txBody>
          <a:bodyPr/>
          <a:lstStyle/>
          <a:p>
            <a:r>
              <a:rPr lang="tr-TR">
                <a:solidFill>
                  <a:srgbClr val="FF3300"/>
                </a:solidFill>
              </a:rPr>
              <a:t>Bir siyasal,sosyal, ekonomik devlet düzeninin ani bir şekilde zorla yıkılması sürecine ihtilal denir. Bu kavram devrimin aksiyon aşamasıdır.</a:t>
            </a:r>
            <a:endParaRPr lang="tr-TR" b="1"/>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0" y="0"/>
            <a:ext cx="9144000" cy="6858000"/>
          </a:xfrm>
        </p:spPr>
        <p:txBody>
          <a:bodyPr/>
          <a:lstStyle/>
          <a:p>
            <a:pPr algn="ctr">
              <a:buFont typeface="Wingdings" pitchFamily="2" charset="2"/>
              <a:buNone/>
            </a:pPr>
            <a:r>
              <a:rPr lang="tr-TR" sz="7200" b="1">
                <a:solidFill>
                  <a:srgbClr val="FF0000"/>
                </a:solidFill>
              </a:rPr>
              <a:t>MEDENİ KANUN</a:t>
            </a:r>
          </a:p>
          <a:p>
            <a:pPr>
              <a:buFontTx/>
              <a:buNone/>
            </a:pPr>
            <a:endParaRPr lang="tr-TR" sz="4400">
              <a:solidFill>
                <a:srgbClr val="FFFF00"/>
              </a:solidFill>
            </a:endParaRPr>
          </a:p>
          <a:p>
            <a:pPr>
              <a:buFontTx/>
              <a:buChar char="-"/>
            </a:pPr>
            <a:r>
              <a:rPr lang="tr-TR" sz="4400">
                <a:solidFill>
                  <a:srgbClr val="FFFF00"/>
                </a:solidFill>
              </a:rPr>
              <a:t>Toplumun bireyleri arasıda eşitlik sağladığı için; </a:t>
            </a:r>
            <a:r>
              <a:rPr lang="tr-TR" sz="4400">
                <a:solidFill>
                  <a:srgbClr val="FF0000"/>
                </a:solidFill>
              </a:rPr>
              <a:t>HALKÇILIK</a:t>
            </a:r>
            <a:r>
              <a:rPr lang="tr-TR" sz="4400">
                <a:solidFill>
                  <a:srgbClr val="FFFF00"/>
                </a:solidFill>
              </a:rPr>
              <a:t> ilkesi ile</a:t>
            </a:r>
          </a:p>
          <a:p>
            <a:pPr>
              <a:buFontTx/>
              <a:buChar char="-"/>
            </a:pPr>
            <a:r>
              <a:rPr lang="tr-TR" sz="4400">
                <a:solidFill>
                  <a:srgbClr val="FFFF00"/>
                </a:solidFill>
              </a:rPr>
              <a:t>Toplumdaki dini yasalara son verdiği için; </a:t>
            </a:r>
            <a:r>
              <a:rPr lang="tr-TR" sz="4400">
                <a:solidFill>
                  <a:srgbClr val="FF0000"/>
                </a:solidFill>
              </a:rPr>
              <a:t>LAİKLİK</a:t>
            </a:r>
            <a:r>
              <a:rPr lang="tr-TR" sz="4400">
                <a:solidFill>
                  <a:srgbClr val="FFFF00"/>
                </a:solidFill>
              </a:rPr>
              <a:t> ilkesi ile</a:t>
            </a:r>
          </a:p>
          <a:p>
            <a:pPr>
              <a:buFontTx/>
              <a:buChar char="-"/>
            </a:pPr>
            <a:r>
              <a:rPr lang="tr-TR" sz="4400">
                <a:solidFill>
                  <a:srgbClr val="FFFF00"/>
                </a:solidFill>
              </a:rPr>
              <a:t>Modern bir toplum amaçladığı için; </a:t>
            </a:r>
            <a:r>
              <a:rPr lang="tr-TR" sz="4400">
                <a:solidFill>
                  <a:srgbClr val="FF0000"/>
                </a:solidFill>
              </a:rPr>
              <a:t>ÇAĞDAŞLAŞMA</a:t>
            </a:r>
            <a:r>
              <a:rPr lang="tr-TR" sz="4400">
                <a:solidFill>
                  <a:srgbClr val="FFFF00"/>
                </a:solidFill>
              </a:rPr>
              <a:t> ilkesi ile ilgilidir.</a:t>
            </a:r>
            <a:r>
              <a:rPr lang="tr-TR" sz="440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0" y="0"/>
            <a:ext cx="9144000" cy="6858000"/>
          </a:xfrm>
        </p:spPr>
        <p:txBody>
          <a:bodyPr/>
          <a:lstStyle/>
          <a:p>
            <a:pPr marL="609600" indent="-609600">
              <a:buFont typeface="Wingdings" pitchFamily="2" charset="2"/>
              <a:buNone/>
            </a:pPr>
            <a:r>
              <a:rPr lang="tr-TR" sz="4000" b="1" dirty="0">
                <a:solidFill>
                  <a:srgbClr val="00FF00"/>
                </a:solidFill>
              </a:rPr>
              <a:t>C. Eğitim ve Kültür İnkılapları:</a:t>
            </a:r>
          </a:p>
          <a:p>
            <a:pPr marL="609600" indent="-609600">
              <a:buFont typeface="Wingdings" pitchFamily="2" charset="2"/>
              <a:buAutoNum type="arabicPeriod"/>
            </a:pPr>
            <a:r>
              <a:rPr lang="tr-TR" sz="3600" dirty="0" err="1">
                <a:solidFill>
                  <a:srgbClr val="FF0000"/>
                </a:solidFill>
              </a:rPr>
              <a:t>Tevhid</a:t>
            </a:r>
            <a:r>
              <a:rPr lang="tr-TR" sz="3600" dirty="0">
                <a:solidFill>
                  <a:srgbClr val="FF0000"/>
                </a:solidFill>
              </a:rPr>
              <a:t>-i Tedrisat</a:t>
            </a:r>
            <a:r>
              <a:rPr lang="tr-TR" sz="3600" dirty="0">
                <a:solidFill>
                  <a:srgbClr val="FFFF00"/>
                </a:solidFill>
              </a:rPr>
              <a:t> Kanunun (3 Mart 1924)</a:t>
            </a:r>
          </a:p>
          <a:p>
            <a:pPr marL="609600" indent="-609600">
              <a:buFont typeface="Wingdings" pitchFamily="2" charset="2"/>
              <a:buAutoNum type="arabicPeriod"/>
            </a:pPr>
            <a:r>
              <a:rPr lang="tr-TR" sz="4000" dirty="0">
                <a:solidFill>
                  <a:srgbClr val="FF0000"/>
                </a:solidFill>
              </a:rPr>
              <a:t>Yeni Türk Harflerinin</a:t>
            </a:r>
            <a:r>
              <a:rPr lang="tr-TR" sz="4000" dirty="0">
                <a:solidFill>
                  <a:srgbClr val="FFFF00"/>
                </a:solidFill>
              </a:rPr>
              <a:t> kabulü                        (1 Kasım 1928)</a:t>
            </a:r>
          </a:p>
          <a:p>
            <a:pPr marL="609600" indent="-609600">
              <a:buFont typeface="Wingdings" pitchFamily="2" charset="2"/>
              <a:buAutoNum type="arabicPeriod"/>
            </a:pPr>
            <a:r>
              <a:rPr lang="tr-TR" sz="4000" dirty="0">
                <a:solidFill>
                  <a:srgbClr val="FF0000"/>
                </a:solidFill>
              </a:rPr>
              <a:t>Millet Mekteplerinin</a:t>
            </a:r>
            <a:r>
              <a:rPr lang="tr-TR" sz="4000" dirty="0">
                <a:solidFill>
                  <a:srgbClr val="FFFF00"/>
                </a:solidFill>
              </a:rPr>
              <a:t> açılması (1928) </a:t>
            </a:r>
          </a:p>
          <a:p>
            <a:pPr marL="609600" indent="-609600">
              <a:buFont typeface="Wingdings" pitchFamily="2" charset="2"/>
              <a:buAutoNum type="arabicPeriod"/>
            </a:pPr>
            <a:r>
              <a:rPr lang="tr-TR" sz="4000" dirty="0">
                <a:solidFill>
                  <a:srgbClr val="FF0000"/>
                </a:solidFill>
              </a:rPr>
              <a:t>Türk Tarih Kurumu’nun</a:t>
            </a:r>
            <a:r>
              <a:rPr lang="tr-TR" sz="4000" dirty="0">
                <a:solidFill>
                  <a:srgbClr val="FFFF00"/>
                </a:solidFill>
              </a:rPr>
              <a:t> Kurulması (12 Nisan 1931)</a:t>
            </a:r>
          </a:p>
          <a:p>
            <a:pPr marL="609600" indent="-609600">
              <a:buFont typeface="Wingdings" pitchFamily="2" charset="2"/>
              <a:buAutoNum type="arabicPeriod"/>
            </a:pPr>
            <a:r>
              <a:rPr lang="tr-TR" sz="4000" dirty="0">
                <a:solidFill>
                  <a:srgbClr val="FF0000"/>
                </a:solidFill>
              </a:rPr>
              <a:t>Türk Dil Kurumu’nun</a:t>
            </a:r>
            <a:r>
              <a:rPr lang="tr-TR" sz="4000" dirty="0">
                <a:solidFill>
                  <a:srgbClr val="FFFF00"/>
                </a:solidFill>
              </a:rPr>
              <a:t> Kurulması              (12 Temmuz 1932)  </a:t>
            </a:r>
          </a:p>
          <a:p>
            <a:pPr marL="609600" indent="-609600">
              <a:buFont typeface="Wingdings" pitchFamily="2" charset="2"/>
              <a:buAutoNum type="arabicPeriod"/>
            </a:pPr>
            <a:r>
              <a:rPr lang="tr-TR" sz="4000" dirty="0">
                <a:solidFill>
                  <a:srgbClr val="FF0000"/>
                </a:solidFill>
              </a:rPr>
              <a:t>Üniversite Reformu</a:t>
            </a:r>
            <a:r>
              <a:rPr lang="tr-TR" sz="4000" dirty="0">
                <a:solidFill>
                  <a:srgbClr val="FFFF00"/>
                </a:solidFill>
              </a:rPr>
              <a:t> (1933)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0" y="0"/>
            <a:ext cx="9144000" cy="6858000"/>
          </a:xfrm>
        </p:spPr>
        <p:txBody>
          <a:bodyPr/>
          <a:lstStyle/>
          <a:p>
            <a:pPr>
              <a:buFont typeface="Wingdings" pitchFamily="2" charset="2"/>
              <a:buNone/>
            </a:pPr>
            <a:r>
              <a:rPr lang="tr-TR" sz="4000" b="1">
                <a:solidFill>
                  <a:srgbClr val="00FF00"/>
                </a:solidFill>
              </a:rPr>
              <a:t>D. Toplumsal Alandaki İnkılaplar</a:t>
            </a:r>
          </a:p>
          <a:p>
            <a:pPr>
              <a:buFont typeface="Wingdings" pitchFamily="2" charset="2"/>
              <a:buNone/>
            </a:pPr>
            <a:r>
              <a:rPr lang="tr-TR" sz="3600" b="1">
                <a:solidFill>
                  <a:srgbClr val="FFFF00"/>
                </a:solidFill>
              </a:rPr>
              <a:t>1. Kılık Kıyafet İnkılabı</a:t>
            </a:r>
            <a:r>
              <a:rPr lang="tr-TR" sz="3600"/>
              <a:t> </a:t>
            </a:r>
          </a:p>
          <a:p>
            <a:pPr>
              <a:buFont typeface="Wingdings" pitchFamily="2" charset="2"/>
              <a:buNone/>
            </a:pPr>
            <a:r>
              <a:rPr lang="tr-TR" sz="3600" b="1"/>
              <a:t>(Şapka 25 Kasım 1925, Dini kıyafetlerin yasaklanması 3 Aralık 1934) </a:t>
            </a:r>
          </a:p>
          <a:p>
            <a:pPr>
              <a:buFont typeface="Wingdings" pitchFamily="2" charset="2"/>
              <a:buNone/>
            </a:pPr>
            <a:r>
              <a:rPr lang="tr-TR" sz="3600">
                <a:solidFill>
                  <a:srgbClr val="FFFF00"/>
                </a:solidFill>
              </a:rPr>
              <a:t>2. Tekke, Zaviye ve Türbelerin Kapatılması</a:t>
            </a:r>
            <a:r>
              <a:rPr lang="tr-TR" sz="3600"/>
              <a:t> </a:t>
            </a:r>
            <a:r>
              <a:rPr lang="tr-TR" sz="3600" b="1"/>
              <a:t>(30 Kasım 1925)</a:t>
            </a:r>
            <a:r>
              <a:rPr lang="tr-TR" sz="3600"/>
              <a:t> </a:t>
            </a:r>
          </a:p>
          <a:p>
            <a:pPr>
              <a:buFont typeface="Wingdings" pitchFamily="2" charset="2"/>
              <a:buNone/>
            </a:pPr>
            <a:r>
              <a:rPr lang="tr-TR" sz="3600">
                <a:solidFill>
                  <a:srgbClr val="FFFF00"/>
                </a:solidFill>
              </a:rPr>
              <a:t>3. Takvim, Saat ve Ölçülerde Değişiklik </a:t>
            </a:r>
          </a:p>
          <a:p>
            <a:pPr>
              <a:buFont typeface="Wingdings" pitchFamily="2" charset="2"/>
              <a:buNone/>
            </a:pPr>
            <a:r>
              <a:rPr lang="tr-TR" sz="3600">
                <a:solidFill>
                  <a:srgbClr val="FFFF00"/>
                </a:solidFill>
              </a:rPr>
              <a:t>4. Soyadı Kanunu’nun Kabulü                       </a:t>
            </a:r>
            <a:r>
              <a:rPr lang="tr-TR" sz="3600" b="1"/>
              <a:t>(21 Haziran 1934)</a:t>
            </a:r>
            <a:r>
              <a:rPr lang="tr-TR" sz="3600">
                <a:solidFill>
                  <a:srgbClr val="FFFF00"/>
                </a:solidFill>
              </a:rPr>
              <a:t> </a:t>
            </a:r>
          </a:p>
          <a:p>
            <a:pPr>
              <a:buFont typeface="Wingdings" pitchFamily="2" charset="2"/>
              <a:buNone/>
            </a:pPr>
            <a:r>
              <a:rPr lang="tr-TR" sz="3600">
                <a:solidFill>
                  <a:srgbClr val="FFFF00"/>
                </a:solidFill>
              </a:rPr>
              <a:t>5. Kadınlara Siyasal Haklar Verilmesi                      </a:t>
            </a:r>
            <a:r>
              <a:rPr lang="tr-TR" sz="3600" b="1"/>
              <a:t>(5 Aralık 1934)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0" y="0"/>
            <a:ext cx="9144000" cy="6858000"/>
          </a:xfrm>
        </p:spPr>
        <p:txBody>
          <a:bodyPr/>
          <a:lstStyle/>
          <a:p>
            <a:pPr algn="ctr">
              <a:buFont typeface="Wingdings" pitchFamily="2" charset="2"/>
              <a:buNone/>
            </a:pPr>
            <a:r>
              <a:rPr lang="tr-TR" sz="4400"/>
              <a:t>1930 Belediye ve 1934 Milletvekili Seçimlerinde Kadınlara Seçme-Seçilme hakkı tanınmıştır.</a:t>
            </a:r>
          </a:p>
          <a:p>
            <a:pPr>
              <a:buFont typeface="Wingdings" pitchFamily="2" charset="2"/>
              <a:buNone/>
            </a:pPr>
            <a:r>
              <a:rPr lang="tr-TR" sz="4400" b="1">
                <a:solidFill>
                  <a:srgbClr val="FF0000"/>
                </a:solidFill>
              </a:rPr>
              <a:t>VURGU:</a:t>
            </a:r>
          </a:p>
          <a:p>
            <a:pPr>
              <a:buFont typeface="Wingdings" pitchFamily="2" charset="2"/>
              <a:buNone/>
            </a:pPr>
            <a:r>
              <a:rPr lang="tr-TR" sz="4400">
                <a:solidFill>
                  <a:srgbClr val="FFFF00"/>
                </a:solidFill>
              </a:rPr>
              <a:t>“Seçme-seçilme hakkı tanınması”</a:t>
            </a:r>
          </a:p>
          <a:p>
            <a:pPr>
              <a:buFont typeface="Wingdings" pitchFamily="2" charset="2"/>
              <a:buNone/>
            </a:pPr>
            <a:r>
              <a:rPr lang="tr-TR" sz="4400" b="1">
                <a:solidFill>
                  <a:srgbClr val="FF0000"/>
                </a:solidFill>
              </a:rPr>
              <a:t>ÇIKARIM:</a:t>
            </a:r>
          </a:p>
          <a:p>
            <a:pPr>
              <a:buFont typeface="Wingdings" pitchFamily="2" charset="2"/>
              <a:buNone/>
            </a:pPr>
            <a:r>
              <a:rPr lang="tr-TR" sz="4400">
                <a:solidFill>
                  <a:srgbClr val="FFFF00"/>
                </a:solidFill>
              </a:rPr>
              <a:t>- Ulusal irade, Halkçılık, Eşitlik, Çağdaşlaşma, Halkçılık ve Cumhuriyetçilikle ilgili. </a:t>
            </a:r>
            <a:endParaRPr lang="tr-TR" sz="2800">
              <a:solidFill>
                <a:srgbClr val="FFFF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0" y="0"/>
            <a:ext cx="9144000" cy="6858000"/>
          </a:xfrm>
        </p:spPr>
        <p:txBody>
          <a:bodyPr/>
          <a:lstStyle/>
          <a:p>
            <a:pPr>
              <a:buFont typeface="Wingdings" pitchFamily="2" charset="2"/>
              <a:buNone/>
            </a:pPr>
            <a:r>
              <a:rPr lang="tr-TR" sz="4800"/>
              <a:t>  Türkiye Cumhuriyeti’nin,              1925 yılında aşar vergisini kaldırmasıyla aşağıdakilerden hangisinin gelişmesi amaçlanmıştır?</a:t>
            </a:r>
          </a:p>
          <a:p>
            <a:pPr>
              <a:buFont typeface="Wingdings" pitchFamily="2" charset="2"/>
              <a:buNone/>
            </a:pPr>
            <a:r>
              <a:rPr lang="tr-TR" sz="4800">
                <a:solidFill>
                  <a:srgbClr val="FFFF00"/>
                </a:solidFill>
              </a:rPr>
              <a:t>A. Ticaret             B. Denizcilik  </a:t>
            </a:r>
          </a:p>
          <a:p>
            <a:pPr>
              <a:buFont typeface="Wingdings" pitchFamily="2" charset="2"/>
              <a:buNone/>
            </a:pPr>
            <a:r>
              <a:rPr lang="tr-TR" sz="4800">
                <a:solidFill>
                  <a:srgbClr val="FFFF00"/>
                </a:solidFill>
              </a:rPr>
              <a:t>C. Sanayi             D. Tarım  </a:t>
            </a:r>
          </a:p>
          <a:p>
            <a:pPr algn="r">
              <a:buFont typeface="Wingdings" pitchFamily="2" charset="2"/>
              <a:buNone/>
            </a:pPr>
            <a:r>
              <a:rPr lang="tr-TR" sz="4800">
                <a:solidFill>
                  <a:srgbClr val="FF0000"/>
                </a:solidFill>
              </a:rPr>
              <a:t>2001 DPY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0" y="0"/>
            <a:ext cx="9144000" cy="6858000"/>
          </a:xfrm>
        </p:spPr>
        <p:txBody>
          <a:bodyPr/>
          <a:lstStyle/>
          <a:p>
            <a:pPr>
              <a:buFont typeface="Wingdings" pitchFamily="2" charset="2"/>
              <a:buNone/>
            </a:pPr>
            <a:r>
              <a:rPr lang="tr-TR" sz="4800"/>
              <a:t>  Türkiye Cumhuriyeti’nin,              1925 yılında aşar vergisini kaldırmasıyla aşağıdakilerden hangisinin gelişmesi amaçlanmıştır?</a:t>
            </a:r>
          </a:p>
          <a:p>
            <a:pPr>
              <a:buFont typeface="Wingdings" pitchFamily="2" charset="2"/>
              <a:buNone/>
            </a:pPr>
            <a:r>
              <a:rPr lang="tr-TR" sz="4800">
                <a:solidFill>
                  <a:srgbClr val="FFFF00"/>
                </a:solidFill>
              </a:rPr>
              <a:t>A. Ticaret             B. Denizcilik  </a:t>
            </a:r>
          </a:p>
          <a:p>
            <a:pPr>
              <a:buFont typeface="Wingdings" pitchFamily="2" charset="2"/>
              <a:buNone/>
            </a:pPr>
            <a:r>
              <a:rPr lang="tr-TR" sz="4800">
                <a:solidFill>
                  <a:srgbClr val="FFFF00"/>
                </a:solidFill>
              </a:rPr>
              <a:t>C. Sanayi             D. </a:t>
            </a:r>
            <a:r>
              <a:rPr lang="tr-TR" sz="4800">
                <a:solidFill>
                  <a:srgbClr val="FF0000"/>
                </a:solidFill>
              </a:rPr>
              <a:t>Tarım  </a:t>
            </a:r>
          </a:p>
          <a:p>
            <a:pPr algn="r">
              <a:buFont typeface="Wingdings" pitchFamily="2" charset="2"/>
              <a:buNone/>
            </a:pPr>
            <a:r>
              <a:rPr lang="tr-TR" sz="4800">
                <a:solidFill>
                  <a:srgbClr val="FF0000"/>
                </a:solidFill>
              </a:rPr>
              <a:t>2001 DPY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0" y="0"/>
            <a:ext cx="9144000" cy="6858000"/>
          </a:xfrm>
        </p:spPr>
        <p:txBody>
          <a:bodyPr/>
          <a:lstStyle/>
          <a:p>
            <a:pPr>
              <a:lnSpc>
                <a:spcPct val="90000"/>
              </a:lnSpc>
              <a:buFont typeface="Wingdings" pitchFamily="2" charset="2"/>
              <a:buNone/>
            </a:pPr>
            <a:r>
              <a:rPr lang="tr-TR" sz="5400" b="1">
                <a:solidFill>
                  <a:srgbClr val="00FF00"/>
                </a:solidFill>
              </a:rPr>
              <a:t>E. Ekonomik Alanda</a:t>
            </a:r>
          </a:p>
          <a:p>
            <a:pPr>
              <a:lnSpc>
                <a:spcPct val="90000"/>
              </a:lnSpc>
              <a:buFont typeface="Wingdings" pitchFamily="2" charset="2"/>
              <a:buNone/>
            </a:pPr>
            <a:r>
              <a:rPr lang="tr-TR" sz="4400" b="1">
                <a:solidFill>
                  <a:srgbClr val="FFFF00"/>
                </a:solidFill>
              </a:rPr>
              <a:t>1. İzmir İktisat Kongresi</a:t>
            </a:r>
            <a:r>
              <a:rPr lang="tr-TR" sz="4400"/>
              <a:t>                    (18 Şubat-4 Mart 1923) </a:t>
            </a:r>
          </a:p>
          <a:p>
            <a:pPr>
              <a:lnSpc>
                <a:spcPct val="90000"/>
              </a:lnSpc>
              <a:buFont typeface="Wingdings" pitchFamily="2" charset="2"/>
              <a:buNone/>
            </a:pPr>
            <a:r>
              <a:rPr lang="tr-TR" sz="4400" b="1">
                <a:solidFill>
                  <a:srgbClr val="FFFF00"/>
                </a:solidFill>
              </a:rPr>
              <a:t>2. Kapitülasyonların Kaldırılması</a:t>
            </a:r>
            <a:r>
              <a:rPr lang="tr-TR" sz="4400"/>
              <a:t> (24 Temmuz 1923) </a:t>
            </a:r>
          </a:p>
          <a:p>
            <a:pPr>
              <a:lnSpc>
                <a:spcPct val="90000"/>
              </a:lnSpc>
              <a:buFont typeface="Wingdings" pitchFamily="2" charset="2"/>
              <a:buNone/>
            </a:pPr>
            <a:r>
              <a:rPr lang="tr-TR" sz="4400" b="1">
                <a:solidFill>
                  <a:srgbClr val="FFFF00"/>
                </a:solidFill>
              </a:rPr>
              <a:t>3. İş Bankasının Kurulması</a:t>
            </a:r>
            <a:r>
              <a:rPr lang="tr-TR" sz="4400"/>
              <a:t> (1924) </a:t>
            </a:r>
          </a:p>
          <a:p>
            <a:pPr>
              <a:lnSpc>
                <a:spcPct val="90000"/>
              </a:lnSpc>
              <a:buFont typeface="Wingdings" pitchFamily="2" charset="2"/>
              <a:buNone/>
            </a:pPr>
            <a:r>
              <a:rPr lang="tr-TR" sz="4400">
                <a:solidFill>
                  <a:srgbClr val="FFFF00"/>
                </a:solidFill>
              </a:rPr>
              <a:t>4. Aşar’ın Kaldırılması</a:t>
            </a:r>
            <a:r>
              <a:rPr lang="tr-TR" sz="4400"/>
              <a:t>(17 Şubat 25)</a:t>
            </a:r>
          </a:p>
          <a:p>
            <a:pPr>
              <a:lnSpc>
                <a:spcPct val="90000"/>
              </a:lnSpc>
              <a:buFont typeface="Wingdings" pitchFamily="2" charset="2"/>
              <a:buNone/>
            </a:pPr>
            <a:r>
              <a:rPr lang="tr-TR" sz="4400" b="1">
                <a:solidFill>
                  <a:srgbClr val="FFFF00"/>
                </a:solidFill>
              </a:rPr>
              <a:t>5. Kabotaj Kanunu’nun Çıkarılması</a:t>
            </a:r>
            <a:r>
              <a:rPr lang="tr-TR" sz="4400" b="1"/>
              <a:t> (1 Temmuz 1926)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0" y="0"/>
            <a:ext cx="9144000" cy="6858000"/>
          </a:xfrm>
        </p:spPr>
        <p:txBody>
          <a:bodyPr/>
          <a:lstStyle/>
          <a:p>
            <a:pPr>
              <a:buFont typeface="Wingdings" pitchFamily="2" charset="2"/>
              <a:buNone/>
            </a:pPr>
            <a:r>
              <a:rPr lang="tr-TR" sz="4800" b="1">
                <a:solidFill>
                  <a:srgbClr val="FFFF00"/>
                </a:solidFill>
              </a:rPr>
              <a:t>6. Teşvik-i Sanayi Kanunu</a:t>
            </a:r>
            <a:r>
              <a:rPr lang="tr-TR" sz="4800"/>
              <a:t> (1926) </a:t>
            </a:r>
          </a:p>
          <a:p>
            <a:pPr>
              <a:buFont typeface="Wingdings" pitchFamily="2" charset="2"/>
              <a:buNone/>
            </a:pPr>
            <a:r>
              <a:rPr lang="tr-TR" sz="4800" b="1">
                <a:solidFill>
                  <a:srgbClr val="FFFF00"/>
                </a:solidFill>
              </a:rPr>
              <a:t>7. Tarım-Kredi Kooperatifinin Kurulması</a:t>
            </a:r>
            <a:r>
              <a:rPr lang="tr-TR" sz="4800"/>
              <a:t> (1928) </a:t>
            </a:r>
          </a:p>
          <a:p>
            <a:pPr>
              <a:buFont typeface="Wingdings" pitchFamily="2" charset="2"/>
              <a:buNone/>
            </a:pPr>
            <a:r>
              <a:rPr lang="tr-TR" sz="4800" b="1">
                <a:solidFill>
                  <a:srgbClr val="FFFF00"/>
                </a:solidFill>
              </a:rPr>
              <a:t>8. Toprak Reformu</a:t>
            </a:r>
            <a:r>
              <a:rPr lang="tr-TR" sz="4800"/>
              <a:t> (1929) </a:t>
            </a:r>
          </a:p>
          <a:p>
            <a:pPr>
              <a:buFont typeface="Wingdings" pitchFamily="2" charset="2"/>
              <a:buNone/>
            </a:pPr>
            <a:r>
              <a:rPr lang="tr-TR" sz="4800" b="1">
                <a:solidFill>
                  <a:srgbClr val="FFFF00"/>
                </a:solidFill>
              </a:rPr>
              <a:t>9. Birinci Beş Yıllık Kalkınma Planı</a:t>
            </a:r>
            <a:r>
              <a:rPr lang="tr-TR" sz="4800"/>
              <a:t> (1933-38)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solidFill>
            <a:srgbClr val="010199"/>
          </a:solidFill>
        </p:spPr>
        <p:txBody>
          <a:bodyPr/>
          <a:lstStyle/>
          <a:p>
            <a:pPr algn="ctr"/>
            <a:r>
              <a:rPr lang="tr-TR" sz="4000" b="1">
                <a:solidFill>
                  <a:srgbClr val="FF3300"/>
                </a:solidFill>
              </a:rPr>
              <a:t/>
            </a:r>
            <a:br>
              <a:rPr lang="tr-TR" sz="4000" b="1">
                <a:solidFill>
                  <a:srgbClr val="FF3300"/>
                </a:solidFill>
              </a:rPr>
            </a:br>
            <a:r>
              <a:rPr lang="tr-TR" sz="4000" b="1">
                <a:solidFill>
                  <a:srgbClr val="FF3300"/>
                </a:solidFill>
              </a:rPr>
              <a:t>C Tekamül/Evrim/Evolution</a:t>
            </a:r>
            <a:endParaRPr lang="tr-TR" sz="3000" b="1">
              <a:solidFill>
                <a:srgbClr val="FF3300"/>
              </a:solidFill>
            </a:endParaRPr>
          </a:p>
        </p:txBody>
      </p:sp>
      <p:sp>
        <p:nvSpPr>
          <p:cNvPr id="20483" name="Rectangle 3"/>
          <p:cNvSpPr>
            <a:spLocks noGrp="1" noChangeArrowheads="1"/>
          </p:cNvSpPr>
          <p:nvPr>
            <p:ph type="body" idx="1"/>
          </p:nvPr>
        </p:nvSpPr>
        <p:spPr>
          <a:xfrm>
            <a:off x="457200" y="1905000"/>
            <a:ext cx="8229600" cy="4476750"/>
          </a:xfrm>
          <a:solidFill>
            <a:schemeClr val="bg2"/>
          </a:solidFill>
        </p:spPr>
        <p:txBody>
          <a:bodyPr/>
          <a:lstStyle/>
          <a:p>
            <a:r>
              <a:rPr lang="tr-TR"/>
              <a:t>Eski dilde Tekamül (olgunlaşma) günümüz Türkçesinde evrim olarak karşımıza çıkan kavram şu anlama gelmektedir: Siyasal sistem herhangi bir ani ve zor karışma olmadan kendi halinde gelişmelidir. Doğru olan ve doğal olan bu şekildeki gelişimdir.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tr-TR" sz="4000" b="1"/>
              <a:t>D Islahat/ Yeniden Yapılanma/Reform</a:t>
            </a:r>
          </a:p>
        </p:txBody>
      </p:sp>
      <p:sp>
        <p:nvSpPr>
          <p:cNvPr id="117763" name="Rectangle 3"/>
          <p:cNvSpPr>
            <a:spLocks noGrp="1" noChangeArrowheads="1"/>
          </p:cNvSpPr>
          <p:nvPr>
            <p:ph type="body" idx="1"/>
          </p:nvPr>
        </p:nvSpPr>
        <p:spPr>
          <a:solidFill>
            <a:schemeClr val="bg2"/>
          </a:solidFill>
        </p:spPr>
        <p:txBody>
          <a:bodyPr/>
          <a:lstStyle/>
          <a:p>
            <a:pPr marL="457200" indent="-457200">
              <a:lnSpc>
                <a:spcPct val="80000"/>
              </a:lnSpc>
              <a:buFontTx/>
              <a:buNone/>
            </a:pPr>
            <a:endParaRPr lang="tr-TR" sz="2800">
              <a:solidFill>
                <a:schemeClr val="hlink"/>
              </a:solidFill>
            </a:endParaRPr>
          </a:p>
          <a:p>
            <a:pPr marL="457200" indent="-457200">
              <a:lnSpc>
                <a:spcPct val="80000"/>
              </a:lnSpc>
            </a:pPr>
            <a:r>
              <a:rPr lang="tr-TR" sz="2800">
                <a:solidFill>
                  <a:schemeClr val="hlink"/>
                </a:solidFill>
              </a:rPr>
              <a:t>1 Siyasal sistemin özüne dokunmadan, siyasal sistemin yaşamasını sağlamaya yönelik sistem içi yeniden biçimlendirmelere ıslahat denir</a:t>
            </a:r>
          </a:p>
          <a:p>
            <a:pPr marL="457200" indent="-457200">
              <a:lnSpc>
                <a:spcPct val="80000"/>
              </a:lnSpc>
            </a:pPr>
            <a:r>
              <a:rPr lang="tr-TR" sz="2800">
                <a:solidFill>
                  <a:srgbClr val="FF3300"/>
                </a:solidFill>
              </a:rPr>
              <a:t>2 Devrimle karıştırılmamalıdır. Devrimin karşıtıdır. Çünkü yapılmasının sebebi devrimin engellenerek sistemin yaşatılmasıdır.</a:t>
            </a:r>
          </a:p>
          <a:p>
            <a:pPr marL="457200" indent="-457200">
              <a:lnSpc>
                <a:spcPct val="80000"/>
              </a:lnSpc>
            </a:pPr>
            <a:r>
              <a:rPr lang="tr-TR" sz="2800"/>
              <a:t>3 Islahatı o gün için devleti yönetenler gerçekleştirir. Yani sistemin yönetim kademesinden gelen yapılandırmalardır.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r-TR" b="1"/>
              <a:t>E Darbe/ Müdahale</a:t>
            </a:r>
            <a:r>
              <a:rPr lang="tr-TR"/>
              <a:t> </a:t>
            </a:r>
          </a:p>
        </p:txBody>
      </p:sp>
      <p:sp>
        <p:nvSpPr>
          <p:cNvPr id="22531" name="Rectangle 3"/>
          <p:cNvSpPr>
            <a:spLocks noGrp="1" noChangeArrowheads="1"/>
          </p:cNvSpPr>
          <p:nvPr>
            <p:ph type="body" idx="1"/>
          </p:nvPr>
        </p:nvSpPr>
        <p:spPr>
          <a:xfrm>
            <a:off x="457200" y="1905000"/>
            <a:ext cx="8229600" cy="4548188"/>
          </a:xfrm>
          <a:solidFill>
            <a:schemeClr val="bg2"/>
          </a:solidFill>
        </p:spPr>
        <p:txBody>
          <a:bodyPr/>
          <a:lstStyle/>
          <a:p>
            <a:pPr>
              <a:lnSpc>
                <a:spcPct val="80000"/>
              </a:lnSpc>
              <a:buFontTx/>
              <a:buNone/>
            </a:pPr>
            <a:endParaRPr lang="tr-TR" sz="2400">
              <a:solidFill>
                <a:srgbClr val="FF3300"/>
              </a:solidFill>
            </a:endParaRPr>
          </a:p>
          <a:p>
            <a:pPr>
              <a:lnSpc>
                <a:spcPct val="80000"/>
              </a:lnSpc>
            </a:pPr>
            <a:r>
              <a:rPr lang="tr-TR" sz="2400"/>
              <a:t>1 Sistem içinden bazı güç gruplarının iş başındaki hükümeti zorla hükümetten el çektirmeleri durumudur. Darbe ve müdahale sistemin yok edilmesi için değil sistemin yaşatılması için yapılır.</a:t>
            </a:r>
          </a:p>
          <a:p>
            <a:pPr>
              <a:lnSpc>
                <a:spcPct val="80000"/>
              </a:lnSpc>
            </a:pPr>
            <a:r>
              <a:rPr lang="tr-TR" sz="2400"/>
              <a:t>2 Islahat ile yöndeştir. Yalnız bir fark vardır. Islahatı sistem içindeki hükümet gerçekleştirirken, darbe hükümete karşı yapılır. Mevcut yönetim işbaşından zorla uzaklaştırılır.</a:t>
            </a:r>
          </a:p>
          <a:p>
            <a:pPr>
              <a:lnSpc>
                <a:spcPct val="80000"/>
              </a:lnSpc>
            </a:pPr>
            <a:r>
              <a:rPr lang="tr-TR" sz="2400"/>
              <a:t>Bu durumu birçok ülkede silahlı kuvvetler gerçekleştirmiştir. Türkiye için de 27 Mayıs 1960, 12 Eylül 1980 askeri müdahaleleri buna örnek olarak verilebilir..Rusya ve Avrupa ülkelerinin balkan milletlerini kışkırtması</a:t>
            </a:r>
          </a:p>
          <a:p>
            <a:pPr>
              <a:lnSpc>
                <a:spcPct val="80000"/>
              </a:lnSpc>
              <a:buFontTx/>
              <a:buNone/>
            </a:pPr>
            <a:endParaRPr lang="tr-TR"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692150"/>
            <a:ext cx="8229600" cy="5327650"/>
          </a:xfrm>
          <a:solidFill>
            <a:schemeClr val="bg2"/>
          </a:solidFill>
        </p:spPr>
        <p:txBody>
          <a:bodyPr/>
          <a:lstStyle/>
          <a:p>
            <a:pPr algn="ctr">
              <a:lnSpc>
                <a:spcPct val="90000"/>
              </a:lnSpc>
              <a:buFontTx/>
              <a:buNone/>
            </a:pPr>
            <a:r>
              <a:rPr lang="tr-TR" sz="2400"/>
              <a:t>Atatürk’ün inkılap/devrim hakkındaki görüşleri</a:t>
            </a:r>
          </a:p>
          <a:p>
            <a:pPr>
              <a:lnSpc>
                <a:spcPct val="90000"/>
              </a:lnSpc>
            </a:pPr>
            <a:r>
              <a:rPr lang="tr-TR" sz="2400"/>
              <a:t>Türk inkılabı nedir? Bu inkılâp, kelimenin ilk anda işaret ettiği ihtilâl mânasından başka, ondan daha geniş bir değişikliği ifade etmektedir. Bugünkü devletimizin şekli, asırlardan beri gelen eski şekilleri ortadan kaldıran en gelişmiş tarz olmuştur. </a:t>
            </a:r>
          </a:p>
          <a:p>
            <a:pPr>
              <a:lnSpc>
                <a:spcPct val="90000"/>
              </a:lnSpc>
            </a:pPr>
            <a:r>
              <a:rPr lang="tr-TR" sz="2400"/>
              <a:t>Milletlerin tarihinde bazı devirler vardır ki, muayyen maksatlara erebilmek için maddî ve manevi ne kadar kuvvet varsa hepsini bir araya toplamak ve aynı istikamete yöneltmek lâzım gelir. Yakın senelerde milletimiz böyle bir toplanma ve birleşme hareketinin mühim neticelerini kavramıştır. </a:t>
            </a:r>
            <a:endParaRPr lang="tr-TR" sz="2400">
              <a:solidFill>
                <a:schemeClr val="hlink"/>
              </a:solidFill>
            </a:endParaRPr>
          </a:p>
          <a:p>
            <a:pPr>
              <a:lnSpc>
                <a:spcPct val="90000"/>
              </a:lnSpc>
            </a:pPr>
            <a:r>
              <a:rPr lang="tr-TR" sz="2400"/>
              <a:t>Memleketin ve inkılâbın içeriden ve dışarıdan gelebilecek tehlikelere karşı korunması için, bütün milliyetçi ve cumhuriyetçi kuvvetlerin bir yerde toplanması lâzımdır.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5 Dikdörtgen"/>
          <p:cNvSpPr>
            <a:spLocks noChangeArrowheads="1"/>
          </p:cNvSpPr>
          <p:nvPr/>
        </p:nvSpPr>
        <p:spPr bwMode="auto">
          <a:xfrm>
            <a:off x="608013" y="404813"/>
            <a:ext cx="3322637" cy="954087"/>
          </a:xfrm>
          <a:prstGeom prst="rect">
            <a:avLst/>
          </a:prstGeom>
          <a:noFill/>
          <a:ln w="9525">
            <a:noFill/>
            <a:miter lim="800000"/>
            <a:headEnd/>
            <a:tailEnd/>
          </a:ln>
        </p:spPr>
        <p:txBody>
          <a:bodyPr wrap="none">
            <a:spAutoFit/>
          </a:bodyPr>
          <a:lstStyle/>
          <a:p>
            <a:r>
              <a:rPr lang="tr-TR" sz="2800" b="1">
                <a:latin typeface="Calibri" pitchFamily="34" charset="0"/>
              </a:rPr>
              <a:t>ATATÜRK İLKELERİ</a:t>
            </a:r>
          </a:p>
          <a:p>
            <a:r>
              <a:rPr lang="tr-TR" sz="2800" b="1">
                <a:latin typeface="Calibri" pitchFamily="34" charset="0"/>
              </a:rPr>
              <a:t>1) CUMHURİYETÇİLİK</a:t>
            </a:r>
          </a:p>
        </p:txBody>
      </p:sp>
      <p:sp>
        <p:nvSpPr>
          <p:cNvPr id="23555" name="6 Metin kutusu"/>
          <p:cNvSpPr txBox="1">
            <a:spLocks noChangeArrowheads="1"/>
          </p:cNvSpPr>
          <p:nvPr/>
        </p:nvSpPr>
        <p:spPr bwMode="auto">
          <a:xfrm>
            <a:off x="250825" y="1773238"/>
            <a:ext cx="8569325" cy="1476375"/>
          </a:xfrm>
          <a:prstGeom prst="rect">
            <a:avLst/>
          </a:prstGeom>
          <a:noFill/>
          <a:ln w="9525">
            <a:noFill/>
            <a:miter lim="800000"/>
            <a:headEnd/>
            <a:tailEnd/>
          </a:ln>
        </p:spPr>
        <p:txBody>
          <a:bodyPr>
            <a:spAutoFit/>
          </a:bodyPr>
          <a:lstStyle/>
          <a:p>
            <a:r>
              <a:rPr lang="tr-TR" b="1">
                <a:latin typeface="Calibri" pitchFamily="34" charset="0"/>
              </a:rPr>
              <a:t>Cumhuriyetçilik ,</a:t>
            </a:r>
            <a:r>
              <a:rPr lang="tr-TR">
                <a:latin typeface="Calibri" pitchFamily="34" charset="0"/>
              </a:rPr>
              <a:t>Halk egemenliğinin hakim kılındığı bir yönetim biçimidir.23 Nisan 1920 tarihinde TBMM’nin açılışı ile başlayan süreçte  29 Ekim 1923 tarihinde ilan edilen CUMHURİYET ile egemenlik hakkı millete verildi böylece “</a:t>
            </a:r>
            <a:r>
              <a:rPr lang="tr-TR" b="1">
                <a:latin typeface="Calibri" pitchFamily="34" charset="0"/>
              </a:rPr>
              <a:t>EGEMENLİK KAYITSIZ VE ŞARTSIZ MİLLETİN OLDU.”</a:t>
            </a:r>
            <a:endParaRPr lang="tr-TR">
              <a:latin typeface="Calibri" pitchFamily="34" charset="0"/>
            </a:endParaRPr>
          </a:p>
          <a:p>
            <a:endParaRPr lang="tr-TR">
              <a:latin typeface="Calibri" pitchFamily="34" charset="0"/>
            </a:endParaRPr>
          </a:p>
        </p:txBody>
      </p:sp>
      <p:pic>
        <p:nvPicPr>
          <p:cNvPr id="23556" name="Picture 6" descr="http://t2.gstatic.com/images?q=tbn:ANd9GcTTfwqxMnmnDR6Zqax9PovWnsHFhCfEZNxWKtK9EMJBS651DKc&amp;t=1&amp;usg=__RajQxOxkS75r61mcsNAUJYbyOcg="/>
          <p:cNvPicPr>
            <a:picLocks noChangeAspect="1" noChangeArrowheads="1"/>
          </p:cNvPicPr>
          <p:nvPr/>
        </p:nvPicPr>
        <p:blipFill>
          <a:blip r:embed="rId2" cstate="print"/>
          <a:srcRect/>
          <a:stretch>
            <a:fillRect/>
          </a:stretch>
        </p:blipFill>
        <p:spPr bwMode="auto">
          <a:xfrm>
            <a:off x="323850" y="2997200"/>
            <a:ext cx="3019425" cy="3527425"/>
          </a:xfrm>
          <a:prstGeom prst="rect">
            <a:avLst/>
          </a:prstGeom>
          <a:noFill/>
          <a:ln w="9525">
            <a:noFill/>
            <a:miter lim="800000"/>
            <a:headEnd/>
            <a:tailEnd/>
          </a:ln>
        </p:spPr>
      </p:pic>
      <p:pic>
        <p:nvPicPr>
          <p:cNvPr id="23557" name="Picture 8" descr="http://t1.gstatic.com/images?q=tbn:ANd9GcSeMluVE8Q-2IR78ZILSibcWrao2o7GWheoiTRx-Aa9pJHyTKA&amp;t=1&amp;usg=__jbyK82b3HDZksdzLuMS0HidbXrg="/>
          <p:cNvPicPr>
            <a:picLocks noChangeAspect="1" noChangeArrowheads="1"/>
          </p:cNvPicPr>
          <p:nvPr/>
        </p:nvPicPr>
        <p:blipFill>
          <a:blip r:embed="rId3" cstate="print"/>
          <a:srcRect/>
          <a:stretch>
            <a:fillRect/>
          </a:stretch>
        </p:blipFill>
        <p:spPr bwMode="auto">
          <a:xfrm>
            <a:off x="5076825" y="3068638"/>
            <a:ext cx="2447925" cy="35337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Dikdörtgen"/>
          <p:cNvSpPr>
            <a:spLocks noChangeArrowheads="1"/>
          </p:cNvSpPr>
          <p:nvPr/>
        </p:nvSpPr>
        <p:spPr bwMode="auto">
          <a:xfrm>
            <a:off x="608013" y="404813"/>
            <a:ext cx="2852737" cy="954087"/>
          </a:xfrm>
          <a:prstGeom prst="rect">
            <a:avLst/>
          </a:prstGeom>
          <a:noFill/>
          <a:ln w="9525">
            <a:noFill/>
            <a:miter lim="800000"/>
            <a:headEnd/>
            <a:tailEnd/>
          </a:ln>
        </p:spPr>
        <p:txBody>
          <a:bodyPr wrap="none">
            <a:spAutoFit/>
          </a:bodyPr>
          <a:lstStyle/>
          <a:p>
            <a:r>
              <a:rPr lang="tr-TR" sz="2800" b="1">
                <a:latin typeface="Calibri" pitchFamily="34" charset="0"/>
              </a:rPr>
              <a:t>ATATÜRK İLKELERİ</a:t>
            </a:r>
          </a:p>
          <a:p>
            <a:r>
              <a:rPr lang="tr-TR" sz="2800" b="1">
                <a:latin typeface="Calibri" pitchFamily="34" charset="0"/>
              </a:rPr>
              <a:t>2) MİLLİYETÇİLİK</a:t>
            </a:r>
          </a:p>
        </p:txBody>
      </p:sp>
      <p:sp>
        <p:nvSpPr>
          <p:cNvPr id="24579" name="2 Metin kutusu"/>
          <p:cNvSpPr txBox="1">
            <a:spLocks noChangeArrowheads="1"/>
          </p:cNvSpPr>
          <p:nvPr/>
        </p:nvSpPr>
        <p:spPr bwMode="auto">
          <a:xfrm>
            <a:off x="250825" y="1773238"/>
            <a:ext cx="8569325" cy="1754187"/>
          </a:xfrm>
          <a:prstGeom prst="rect">
            <a:avLst/>
          </a:prstGeom>
          <a:noFill/>
          <a:ln w="9525">
            <a:noFill/>
            <a:miter lim="800000"/>
            <a:headEnd/>
            <a:tailEnd/>
          </a:ln>
        </p:spPr>
        <p:txBody>
          <a:bodyPr>
            <a:spAutoFit/>
          </a:bodyPr>
          <a:lstStyle/>
          <a:p>
            <a:r>
              <a:rPr lang="tr-TR">
                <a:latin typeface="Calibri" pitchFamily="34" charset="0"/>
              </a:rPr>
              <a:t>Atatürk’e göre millet; geçmişte bir arada yaşamış, bir arada yaşayan, gelecekte de bir arada yaşama inancında ve kararında olan, aynı vatana sahip, aralarında dil, kültür ve duygu birliği, olan insanlar topluluğudur. </a:t>
            </a:r>
            <a:r>
              <a:rPr lang="tr-TR" b="1">
                <a:latin typeface="Calibri" pitchFamily="34" charset="0"/>
              </a:rPr>
              <a:t>MİLLİYETÇİLİK İLKESİ İLE İLGİLİ OLARAK ATATÜRK İNKILAPLARI TÜRK DİL VE TÜRK TARİH KURUMUNUN AÇILMASIDIR.</a:t>
            </a:r>
          </a:p>
          <a:p>
            <a:endParaRPr lang="tr-TR" b="1">
              <a:latin typeface="Calibri" pitchFamily="34" charset="0"/>
            </a:endParaRPr>
          </a:p>
          <a:p>
            <a:endParaRPr lang="tr-TR">
              <a:latin typeface="Calibri" pitchFamily="34" charset="0"/>
            </a:endParaRPr>
          </a:p>
        </p:txBody>
      </p:sp>
      <p:pic>
        <p:nvPicPr>
          <p:cNvPr id="24580" name="Picture 2" descr="http://t3.gstatic.com/images?q=tbn:ANd9GcTedebdAgk5mhu4v-j0DvP3658clk4siQMItZ_wEYfJPkDT7wg&amp;t=1&amp;usg=__sw9VXWuHIHAOZ2RMVIStFwTuEtk="/>
          <p:cNvPicPr>
            <a:picLocks noChangeAspect="1" noChangeArrowheads="1"/>
          </p:cNvPicPr>
          <p:nvPr/>
        </p:nvPicPr>
        <p:blipFill>
          <a:blip r:embed="rId2" cstate="print"/>
          <a:srcRect/>
          <a:stretch>
            <a:fillRect/>
          </a:stretch>
        </p:blipFill>
        <p:spPr bwMode="auto">
          <a:xfrm>
            <a:off x="539750" y="3330575"/>
            <a:ext cx="7704138" cy="32670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algacık">
  <a:themeElements>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Dalgacık">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lgacık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Dalgacık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Dalgacık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Dalgacık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Dalgacık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Dalgacık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Dalgacık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161</TotalTime>
  <Words>1615</Words>
  <Application>Microsoft Office PowerPoint</Application>
  <PresentationFormat>Ekran Gösterisi (4:3)</PresentationFormat>
  <Paragraphs>185</Paragraphs>
  <Slides>37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37</vt:i4>
      </vt:variant>
    </vt:vector>
  </HeadingPairs>
  <TitlesOfParts>
    <vt:vector size="41" baseType="lpstr">
      <vt:lpstr>Times New Roman</vt:lpstr>
      <vt:lpstr>Arial</vt:lpstr>
      <vt:lpstr>Wingdings</vt:lpstr>
      <vt:lpstr>Dalgacık</vt:lpstr>
      <vt:lpstr>DERSİN KAVRAMLARI</vt:lpstr>
      <vt:lpstr> 2 İnkılabın/Devrimin aşamaları</vt:lpstr>
      <vt:lpstr>B İhtilal Kavramı</vt:lpstr>
      <vt:lpstr> C Tekamül/Evrim/Evolution</vt:lpstr>
      <vt:lpstr>D Islahat/ Yeniden Yapılanma/Reform</vt:lpstr>
      <vt:lpstr>E Darbe/ Müdahale </vt:lpstr>
      <vt:lpstr>Slayt 7</vt:lpstr>
      <vt:lpstr>Slayt 8</vt:lpstr>
      <vt:lpstr>Slayt 9</vt:lpstr>
      <vt:lpstr>Slayt 10</vt:lpstr>
      <vt:lpstr>Slayt 11</vt:lpstr>
      <vt:lpstr>Slayt 12</vt:lpstr>
      <vt:lpstr>Slayt 13</vt:lpstr>
      <vt:lpstr>İNKILAPLAR</vt:lpstr>
      <vt:lpstr>Slayt 15</vt:lpstr>
      <vt:lpstr>İNKILAPLAR</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murat</dc:creator>
  <cp:lastModifiedBy>murat</cp:lastModifiedBy>
  <cp:revision>26</cp:revision>
  <dcterms:created xsi:type="dcterms:W3CDTF">1601-01-01T00:00:00Z</dcterms:created>
  <dcterms:modified xsi:type="dcterms:W3CDTF">2015-11-10T11:14:53Z</dcterms:modified>
</cp:coreProperties>
</file>