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62"/>
  </p:notesMasterIdLst>
  <p:sldIdLst>
    <p:sldId id="256" r:id="rId2"/>
    <p:sldId id="257" r:id="rId3"/>
    <p:sldId id="291" r:id="rId4"/>
    <p:sldId id="292" r:id="rId5"/>
    <p:sldId id="293" r:id="rId6"/>
    <p:sldId id="294" r:id="rId7"/>
    <p:sldId id="279" r:id="rId8"/>
    <p:sldId id="267" r:id="rId9"/>
    <p:sldId id="262" r:id="rId10"/>
    <p:sldId id="259" r:id="rId11"/>
    <p:sldId id="260" r:id="rId12"/>
    <p:sldId id="317" r:id="rId13"/>
    <p:sldId id="318" r:id="rId14"/>
    <p:sldId id="261" r:id="rId15"/>
    <p:sldId id="289" r:id="rId16"/>
    <p:sldId id="263" r:id="rId17"/>
    <p:sldId id="264" r:id="rId18"/>
    <p:sldId id="265" r:id="rId19"/>
    <p:sldId id="268" r:id="rId20"/>
    <p:sldId id="266" r:id="rId21"/>
    <p:sldId id="304" r:id="rId22"/>
    <p:sldId id="305" r:id="rId23"/>
    <p:sldId id="306" r:id="rId24"/>
    <p:sldId id="307" r:id="rId25"/>
    <p:sldId id="320" r:id="rId26"/>
    <p:sldId id="308" r:id="rId27"/>
    <p:sldId id="319" r:id="rId28"/>
    <p:sldId id="309" r:id="rId29"/>
    <p:sldId id="310" r:id="rId30"/>
    <p:sldId id="269" r:id="rId31"/>
    <p:sldId id="288" r:id="rId32"/>
    <p:sldId id="286" r:id="rId33"/>
    <p:sldId id="283" r:id="rId34"/>
    <p:sldId id="284" r:id="rId35"/>
    <p:sldId id="270" r:id="rId36"/>
    <p:sldId id="271" r:id="rId37"/>
    <p:sldId id="313" r:id="rId38"/>
    <p:sldId id="272" r:id="rId39"/>
    <p:sldId id="273" r:id="rId40"/>
    <p:sldId id="282" r:id="rId41"/>
    <p:sldId id="274" r:id="rId42"/>
    <p:sldId id="314" r:id="rId43"/>
    <p:sldId id="315" r:id="rId44"/>
    <p:sldId id="275" r:id="rId45"/>
    <p:sldId id="298" r:id="rId46"/>
    <p:sldId id="299" r:id="rId47"/>
    <p:sldId id="300" r:id="rId48"/>
    <p:sldId id="301" r:id="rId49"/>
    <p:sldId id="302" r:id="rId50"/>
    <p:sldId id="303" r:id="rId51"/>
    <p:sldId id="277" r:id="rId52"/>
    <p:sldId id="278" r:id="rId53"/>
    <p:sldId id="280" r:id="rId54"/>
    <p:sldId id="296" r:id="rId55"/>
    <p:sldId id="297" r:id="rId56"/>
    <p:sldId id="285" r:id="rId57"/>
    <p:sldId id="290" r:id="rId58"/>
    <p:sldId id="295" r:id="rId59"/>
    <p:sldId id="312" r:id="rId60"/>
    <p:sldId id="311" r:id="rId6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020" y="-72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225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74D89D1-B852-45FC-AE21-9D83B8098A65}" type="datetimeFigureOut">
              <a:rPr lang="tr-TR" smtClean="0"/>
              <a:pPr/>
              <a:t>17.11.2015</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4E0999-544E-4215-A5D2-59246D5D6083}" type="slidenum">
              <a:rPr lang="tr-TR" smtClean="0"/>
              <a:pPr/>
              <a:t>‹#›</a:t>
            </a:fld>
            <a:endParaRPr lang="tr-TR"/>
          </a:p>
        </p:txBody>
      </p:sp>
    </p:spTree>
    <p:extLst>
      <p:ext uri="{BB962C8B-B14F-4D97-AF65-F5344CB8AC3E}">
        <p14:creationId xmlns:p14="http://schemas.microsoft.com/office/powerpoint/2010/main" xmlns="" val="1402572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95BC4523-A4E3-456D-91ED-42EC6A8DEBD1}" type="datetime1">
              <a:rPr lang="tr-TR" smtClean="0"/>
              <a:pPr/>
              <a:t>17.11.2015</a:t>
            </a:fld>
            <a:endParaRPr lang="tr-TR"/>
          </a:p>
        </p:txBody>
      </p:sp>
      <p:sp>
        <p:nvSpPr>
          <p:cNvPr id="19" name="Footer Placeholder 18"/>
          <p:cNvSpPr>
            <a:spLocks noGrp="1"/>
          </p:cNvSpPr>
          <p:nvPr>
            <p:ph type="ftr" sz="quarter" idx="11"/>
          </p:nvPr>
        </p:nvSpPr>
        <p:spPr/>
        <p:txBody>
          <a:bodyPr/>
          <a:lstStyle/>
          <a:p>
            <a:r>
              <a:rPr lang="tr-TR" smtClean="0"/>
              <a:t>Yüksel HATIRLI    17.11 2015</a:t>
            </a:r>
            <a:endParaRPr lang="tr-TR"/>
          </a:p>
        </p:txBody>
      </p:sp>
      <p:sp>
        <p:nvSpPr>
          <p:cNvPr id="27" name="Slide Number Placeholder 26"/>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C6BABA70-A7B9-42CF-984B-2E8B561B78D2}" type="datetime1">
              <a:rPr lang="tr-TR" smtClean="0"/>
              <a:pPr/>
              <a:t>17.11.2015</a:t>
            </a:fld>
            <a:endParaRPr lang="tr-TR"/>
          </a:p>
        </p:txBody>
      </p:sp>
      <p:sp>
        <p:nvSpPr>
          <p:cNvPr id="5" name="Footer Placeholder 4"/>
          <p:cNvSpPr>
            <a:spLocks noGrp="1"/>
          </p:cNvSpPr>
          <p:nvPr>
            <p:ph type="ftr" sz="quarter" idx="11"/>
          </p:nvPr>
        </p:nvSpPr>
        <p:spPr/>
        <p:txBody>
          <a:bodyPr/>
          <a:lstStyle/>
          <a:p>
            <a:r>
              <a:rPr lang="tr-TR" smtClean="0"/>
              <a:t>Yüksel HATIRLI    17.11 2015</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3854A3AD-469F-4175-93F9-CEFFB02A286F}" type="datetime1">
              <a:rPr lang="tr-TR" smtClean="0"/>
              <a:pPr/>
              <a:t>17.11.2015</a:t>
            </a:fld>
            <a:endParaRPr lang="tr-TR"/>
          </a:p>
        </p:txBody>
      </p:sp>
      <p:sp>
        <p:nvSpPr>
          <p:cNvPr id="5" name="Footer Placeholder 4"/>
          <p:cNvSpPr>
            <a:spLocks noGrp="1"/>
          </p:cNvSpPr>
          <p:nvPr>
            <p:ph type="ftr" sz="quarter" idx="11"/>
          </p:nvPr>
        </p:nvSpPr>
        <p:spPr/>
        <p:txBody>
          <a:bodyPr/>
          <a:lstStyle/>
          <a:p>
            <a:r>
              <a:rPr lang="tr-TR" smtClean="0"/>
              <a:t>Yüksel HATIRLI    17.11 2015</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AE938202-5E31-4368-B362-20D206807B28}" type="datetime1">
              <a:rPr lang="tr-TR" smtClean="0"/>
              <a:pPr/>
              <a:t>17.11.2015</a:t>
            </a:fld>
            <a:endParaRPr lang="tr-TR"/>
          </a:p>
        </p:txBody>
      </p:sp>
      <p:sp>
        <p:nvSpPr>
          <p:cNvPr id="5" name="Footer Placeholder 4"/>
          <p:cNvSpPr>
            <a:spLocks noGrp="1"/>
          </p:cNvSpPr>
          <p:nvPr>
            <p:ph type="ftr" sz="quarter" idx="11"/>
          </p:nvPr>
        </p:nvSpPr>
        <p:spPr/>
        <p:txBody>
          <a:bodyPr/>
          <a:lstStyle/>
          <a:p>
            <a:r>
              <a:rPr lang="tr-TR" smtClean="0"/>
              <a:t>Yüksel HATIRLI    17.11 2015</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017C8E88-CC26-4488-80A8-06AD29677302}" type="datetime1">
              <a:rPr lang="tr-TR" smtClean="0"/>
              <a:pPr/>
              <a:t>17.11.2015</a:t>
            </a:fld>
            <a:endParaRPr lang="tr-TR"/>
          </a:p>
        </p:txBody>
      </p:sp>
      <p:sp>
        <p:nvSpPr>
          <p:cNvPr id="5" name="Footer Placeholder 4"/>
          <p:cNvSpPr>
            <a:spLocks noGrp="1"/>
          </p:cNvSpPr>
          <p:nvPr>
            <p:ph type="ftr" sz="quarter" idx="11"/>
          </p:nvPr>
        </p:nvSpPr>
        <p:spPr/>
        <p:txBody>
          <a:bodyPr/>
          <a:lstStyle/>
          <a:p>
            <a:r>
              <a:rPr lang="tr-TR" smtClean="0"/>
              <a:t>Yüksel HATIRLI    17.11 2015</a:t>
            </a:r>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AB0B9B83-E296-44BB-A491-8A99FA635678}" type="datetime1">
              <a:rPr lang="tr-TR" smtClean="0"/>
              <a:pPr/>
              <a:t>17.11.2015</a:t>
            </a:fld>
            <a:endParaRPr lang="tr-TR"/>
          </a:p>
        </p:txBody>
      </p:sp>
      <p:sp>
        <p:nvSpPr>
          <p:cNvPr id="6" name="Footer Placeholder 5"/>
          <p:cNvSpPr>
            <a:spLocks noGrp="1"/>
          </p:cNvSpPr>
          <p:nvPr>
            <p:ph type="ftr" sz="quarter" idx="11"/>
          </p:nvPr>
        </p:nvSpPr>
        <p:spPr/>
        <p:txBody>
          <a:bodyPr/>
          <a:lstStyle/>
          <a:p>
            <a:r>
              <a:rPr lang="tr-TR" smtClean="0"/>
              <a:t>Yüksel HATIRLI    17.11 2015</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E67192CB-D8F1-4DD6-A089-FE578892BF27}" type="datetime1">
              <a:rPr lang="tr-TR" smtClean="0"/>
              <a:pPr/>
              <a:t>17.11.2015</a:t>
            </a:fld>
            <a:endParaRPr lang="tr-TR"/>
          </a:p>
        </p:txBody>
      </p:sp>
      <p:sp>
        <p:nvSpPr>
          <p:cNvPr id="8" name="Footer Placeholder 7"/>
          <p:cNvSpPr>
            <a:spLocks noGrp="1"/>
          </p:cNvSpPr>
          <p:nvPr>
            <p:ph type="ftr" sz="quarter" idx="11"/>
          </p:nvPr>
        </p:nvSpPr>
        <p:spPr/>
        <p:txBody>
          <a:bodyPr/>
          <a:lstStyle/>
          <a:p>
            <a:r>
              <a:rPr lang="tr-TR" smtClean="0"/>
              <a:t>Yüksel HATIRLI    17.11 2015</a:t>
            </a:r>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15BB1608-330F-449A-A52A-80E139242E27}" type="datetime1">
              <a:rPr lang="tr-TR" smtClean="0"/>
              <a:pPr/>
              <a:t>17.11.2015</a:t>
            </a:fld>
            <a:endParaRPr lang="tr-TR"/>
          </a:p>
        </p:txBody>
      </p:sp>
      <p:sp>
        <p:nvSpPr>
          <p:cNvPr id="4" name="Footer Placeholder 3"/>
          <p:cNvSpPr>
            <a:spLocks noGrp="1"/>
          </p:cNvSpPr>
          <p:nvPr>
            <p:ph type="ftr" sz="quarter" idx="11"/>
          </p:nvPr>
        </p:nvSpPr>
        <p:spPr/>
        <p:txBody>
          <a:bodyPr/>
          <a:lstStyle/>
          <a:p>
            <a:r>
              <a:rPr lang="tr-TR" smtClean="0"/>
              <a:t>Yüksel HATIRLI    17.11 2015</a:t>
            </a:r>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C90D8B-B82D-4ADB-B903-C0017D422519}" type="datetime1">
              <a:rPr lang="tr-TR" smtClean="0"/>
              <a:pPr/>
              <a:t>17.11.2015</a:t>
            </a:fld>
            <a:endParaRPr lang="tr-TR"/>
          </a:p>
        </p:txBody>
      </p:sp>
      <p:sp>
        <p:nvSpPr>
          <p:cNvPr id="3" name="Footer Placeholder 2"/>
          <p:cNvSpPr>
            <a:spLocks noGrp="1"/>
          </p:cNvSpPr>
          <p:nvPr>
            <p:ph type="ftr" sz="quarter" idx="11"/>
          </p:nvPr>
        </p:nvSpPr>
        <p:spPr/>
        <p:txBody>
          <a:bodyPr/>
          <a:lstStyle/>
          <a:p>
            <a:r>
              <a:rPr lang="tr-TR" smtClean="0"/>
              <a:t>Yüksel HATIRLI    17.11 2015</a:t>
            </a:r>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73CBF8FB-0029-4F7C-94C0-647F461B5DD3}" type="datetime1">
              <a:rPr lang="tr-TR" smtClean="0"/>
              <a:pPr/>
              <a:t>17.11.2015</a:t>
            </a:fld>
            <a:endParaRPr lang="tr-TR"/>
          </a:p>
        </p:txBody>
      </p:sp>
      <p:sp>
        <p:nvSpPr>
          <p:cNvPr id="6" name="Footer Placeholder 5"/>
          <p:cNvSpPr>
            <a:spLocks noGrp="1"/>
          </p:cNvSpPr>
          <p:nvPr>
            <p:ph type="ftr" sz="quarter" idx="11"/>
          </p:nvPr>
        </p:nvSpPr>
        <p:spPr/>
        <p:txBody>
          <a:bodyPr/>
          <a:lstStyle/>
          <a:p>
            <a:r>
              <a:rPr lang="tr-TR" smtClean="0"/>
              <a:t>Yüksel HATIRLI    17.11 2015</a:t>
            </a:r>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6A7FC765-EDD9-47C8-B426-26162A2BEDEB}" type="datetime1">
              <a:rPr lang="tr-TR" smtClean="0"/>
              <a:pPr/>
              <a:t>17.11.2015</a:t>
            </a:fld>
            <a:endParaRPr lang="tr-TR"/>
          </a:p>
        </p:txBody>
      </p:sp>
      <p:sp>
        <p:nvSpPr>
          <p:cNvPr id="6" name="Footer Placeholder 5"/>
          <p:cNvSpPr>
            <a:spLocks noGrp="1"/>
          </p:cNvSpPr>
          <p:nvPr>
            <p:ph type="ftr" sz="quarter" idx="11"/>
          </p:nvPr>
        </p:nvSpPr>
        <p:spPr/>
        <p:txBody>
          <a:bodyPr/>
          <a:lstStyle/>
          <a:p>
            <a:r>
              <a:rPr lang="tr-TR" smtClean="0"/>
              <a:t>Yüksel HATIRLI    17.11 2015</a:t>
            </a:r>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F302176B-0E47-46AC-8F43-DAB4B8A37D06}"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ADEA62-A683-486C-862D-9EC66648E3E8}" type="datetime1">
              <a:rPr lang="tr-TR" smtClean="0"/>
              <a:pPr/>
              <a:t>17.11.2015</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tr-TR" smtClean="0"/>
              <a:t>Yüksel HATIRLI    17.11 2015</a:t>
            </a:r>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302176B-0E47-46AC-8F43-DAB4B8A37D06}"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HALKLA İLİŞKİLER</a:t>
            </a:r>
            <a:endParaRPr lang="tr-TR" dirty="0"/>
          </a:p>
        </p:txBody>
      </p:sp>
      <p:sp>
        <p:nvSpPr>
          <p:cNvPr id="3" name="Alt Başlık 2"/>
          <p:cNvSpPr>
            <a:spLocks noGrp="1"/>
          </p:cNvSpPr>
          <p:nvPr>
            <p:ph type="subTitle" idx="1"/>
          </p:nvPr>
        </p:nvSpPr>
        <p:spPr/>
        <p:txBody>
          <a:bodyPr/>
          <a:lstStyle/>
          <a:p>
            <a:r>
              <a:rPr lang="tr-TR" dirty="0" smtClean="0"/>
              <a:t>Yüksel HATIRLI</a:t>
            </a:r>
          </a:p>
          <a:p>
            <a:r>
              <a:rPr lang="tr-TR" dirty="0" smtClean="0"/>
              <a:t>Öğretim Görevlisi</a:t>
            </a:r>
          </a:p>
          <a:p>
            <a:r>
              <a:rPr lang="tr-TR" dirty="0" smtClean="0"/>
              <a:t>Isparta Meslek Yüksek Okulu</a:t>
            </a: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5726273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fontScale="90000"/>
          </a:bodyPr>
          <a:lstStyle/>
          <a:p>
            <a:r>
              <a:rPr lang="tr-TR" sz="4000" dirty="0"/>
              <a:t>Halkla İlişkiler Nedir?</a:t>
            </a:r>
          </a:p>
        </p:txBody>
      </p:sp>
      <p:sp>
        <p:nvSpPr>
          <p:cNvPr id="3" name="İçerik Yer Tutucusu 2"/>
          <p:cNvSpPr>
            <a:spLocks noGrp="1"/>
          </p:cNvSpPr>
          <p:nvPr>
            <p:ph idx="1"/>
          </p:nvPr>
        </p:nvSpPr>
        <p:spPr>
          <a:xfrm>
            <a:off x="457200" y="1340768"/>
            <a:ext cx="8229600" cy="5256584"/>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Geniş </a:t>
            </a:r>
            <a:r>
              <a:rPr lang="tr-TR" sz="2400" dirty="0">
                <a:latin typeface="Times New Roman" panose="02020603050405020304" pitchFamily="18" charset="0"/>
                <a:cs typeface="Times New Roman" panose="02020603050405020304" pitchFamily="18" charset="0"/>
              </a:rPr>
              <a:t>anlamda halkla ilişkiler, </a:t>
            </a: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kurumun toplumla bütünleşme yönünde harcadığı çabaların tümü olarak tanımlanabilir. </a:t>
            </a:r>
          </a:p>
          <a:p>
            <a:pPr marL="0" indent="0" algn="just">
              <a:buNone/>
            </a:pPr>
            <a:r>
              <a:rPr lang="tr-TR" sz="2400" dirty="0">
                <a:latin typeface="Times New Roman" panose="02020603050405020304" pitchFamily="18" charset="0"/>
                <a:cs typeface="Times New Roman" panose="02020603050405020304" pitchFamily="18" charset="0"/>
              </a:rPr>
              <a:t>Ancak her kurumun ilişkiler içinde bulunduğu halk kesimi farklılıklar sunar. Örneğin; bir hükümet için halk ülkede yaşayan tüm insanlar bir dernek için kendi üyeleri, bir gazete için kendi okuyucuları, bir spor kulübü için kendi taraftarları ve bir işletme içinse halk, örgüt içinde çalışanlar ile örgüt dışında yer alan firmayla ilişkisi bulunan tüm kişi ve kuruluşları kapsamına alır. </a:t>
            </a:r>
          </a:p>
          <a:p>
            <a:pPr algn="just"/>
            <a:r>
              <a:rPr lang="tr-TR" sz="2400" dirty="0" smtClean="0">
                <a:latin typeface="Times New Roman" panose="02020603050405020304" pitchFamily="18" charset="0"/>
                <a:cs typeface="Times New Roman" panose="02020603050405020304" pitchFamily="18" charset="0"/>
              </a:rPr>
              <a:t>Halkla </a:t>
            </a:r>
            <a:r>
              <a:rPr lang="tr-TR" sz="2400" dirty="0">
                <a:latin typeface="Times New Roman" panose="02020603050405020304" pitchFamily="18" charset="0"/>
                <a:cs typeface="Times New Roman" panose="02020603050405020304" pitchFamily="18" charset="0"/>
              </a:rPr>
              <a:t>ilişkiler, bir organizasyon ve bu organizasyonun başarısının veya başarısızlığının bağlı bulunduğu hedef kitlesi arasındaki karşılıklı yarar ilişkisini kuran ve sürdüren yönetim </a:t>
            </a:r>
            <a:r>
              <a:rPr lang="tr-TR" sz="2400" dirty="0" smtClean="0">
                <a:latin typeface="Times New Roman" panose="02020603050405020304" pitchFamily="18" charset="0"/>
                <a:cs typeface="Times New Roman" panose="02020603050405020304" pitchFamily="18" charset="0"/>
              </a:rPr>
              <a:t>fonksiyonudur</a:t>
            </a:r>
            <a:r>
              <a:rPr lang="tr-TR" sz="2400" dirty="0">
                <a:latin typeface="Times New Roman" panose="02020603050405020304" pitchFamily="18" charset="0"/>
                <a:cs typeface="Times New Roman" panose="02020603050405020304" pitchFamily="18" charset="0"/>
              </a:rPr>
              <a:t>.</a:t>
            </a:r>
          </a:p>
          <a:p>
            <a:pPr algn="just"/>
            <a:endParaRPr lang="tr-TR" sz="24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016368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a:bodyPr>
          <a:lstStyle/>
          <a:p>
            <a:r>
              <a:rPr lang="tr-TR" sz="4000" dirty="0" smtClean="0">
                <a:latin typeface="Times New Roman" panose="02020603050405020304" pitchFamily="18" charset="0"/>
                <a:cs typeface="Times New Roman" panose="02020603050405020304" pitchFamily="18" charset="0"/>
              </a:rPr>
              <a:t>Halka İlişkiler Nedir?</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
            </a:pPr>
            <a:r>
              <a:rPr lang="tr-TR" sz="2400" dirty="0" smtClean="0">
                <a:latin typeface="Times New Roman" panose="02020603050405020304" pitchFamily="18" charset="0"/>
                <a:cs typeface="Times New Roman" panose="02020603050405020304" pitchFamily="18" charset="0"/>
              </a:rPr>
              <a:t>Başka </a:t>
            </a:r>
            <a:r>
              <a:rPr lang="tr-TR" sz="2400" dirty="0">
                <a:latin typeface="Times New Roman" panose="02020603050405020304" pitchFamily="18" charset="0"/>
                <a:cs typeface="Times New Roman" panose="02020603050405020304" pitchFamily="18" charset="0"/>
              </a:rPr>
              <a:t>bir tanım, halkla ilişkilerin bir tanıma ve tanıtma süreci olduğu yönündedir</a:t>
            </a:r>
            <a:r>
              <a:rPr lang="tr-TR" sz="2400" dirty="0" smtClean="0">
                <a:latin typeface="Times New Roman" panose="02020603050405020304" pitchFamily="18" charset="0"/>
                <a:cs typeface="Times New Roman" panose="02020603050405020304" pitchFamily="18" charset="0"/>
              </a:rPr>
              <a:t>. </a:t>
            </a:r>
            <a:r>
              <a:rPr lang="tr-TR" sz="2400" dirty="0">
                <a:latin typeface="Times New Roman" panose="02020603050405020304" pitchFamily="18" charset="0"/>
                <a:cs typeface="Times New Roman" panose="02020603050405020304" pitchFamily="18" charset="0"/>
              </a:rPr>
              <a:t>Bu açıdan bakıldığında, halkla ilişkiler, kuruluşların duyarlı olduğu çevreyi tanıması ve kendisini bu çevreye tanıtması amacı ile iletişim tekniklerinin planlı, programlı bir biçimde iki yönlü olarak ve yönetim felsefesine dayandırılarak uygulanmasıdır. </a:t>
            </a:r>
            <a:endParaRPr lang="tr-TR" sz="24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
            </a:pPr>
            <a:endParaRPr lang="tr-TR" sz="2400"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9694178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4000" dirty="0" smtClean="0"/>
              <a:t>Halkla İlişkiler</a:t>
            </a:r>
            <a:endParaRPr lang="tr-TR" sz="4000" dirty="0"/>
          </a:p>
        </p:txBody>
      </p:sp>
      <p:sp>
        <p:nvSpPr>
          <p:cNvPr id="3" name="İçerik Yer Tutucusu 2"/>
          <p:cNvSpPr>
            <a:spLocks noGrp="1"/>
          </p:cNvSpPr>
          <p:nvPr>
            <p:ph idx="1"/>
          </p:nvPr>
        </p:nvSpPr>
        <p:spPr>
          <a:xfrm>
            <a:off x="457200" y="1556792"/>
            <a:ext cx="8229600" cy="4767808"/>
          </a:xfrm>
        </p:spPr>
        <p:txBody>
          <a:bodyPr>
            <a:normAutofit/>
          </a:bodyPr>
          <a:lstStyle/>
          <a:p>
            <a:pPr marL="0" indent="0">
              <a:buNone/>
            </a:pPr>
            <a:r>
              <a:rPr lang="tr-TR" sz="2000" dirty="0" smtClean="0">
                <a:latin typeface="Times New Roman" panose="02020603050405020304" pitchFamily="18" charset="0"/>
                <a:cs typeface="Times New Roman" panose="02020603050405020304" pitchFamily="18" charset="0"/>
              </a:rPr>
              <a:t>Halkla ilişkiler esas gelişmesini 1906 yılında gazeteci ve </a:t>
            </a:r>
            <a:r>
              <a:rPr lang="tr-TR" sz="2000" dirty="0" err="1" smtClean="0">
                <a:latin typeface="Times New Roman" panose="02020603050405020304" pitchFamily="18" charset="0"/>
                <a:cs typeface="Times New Roman" panose="02020603050405020304" pitchFamily="18" charset="0"/>
              </a:rPr>
              <a:t>Rockefeller’in</a:t>
            </a:r>
            <a:r>
              <a:rPr lang="tr-TR" sz="2000" dirty="0" smtClean="0">
                <a:latin typeface="Times New Roman" panose="02020603050405020304" pitchFamily="18" charset="0"/>
                <a:cs typeface="Times New Roman" panose="02020603050405020304" pitchFamily="18" charset="0"/>
              </a:rPr>
              <a:t> danışmanı olan </a:t>
            </a:r>
            <a:r>
              <a:rPr lang="tr-TR" sz="2000" dirty="0" err="1" smtClean="0">
                <a:latin typeface="Times New Roman" panose="02020603050405020304" pitchFamily="18" charset="0"/>
                <a:cs typeface="Times New Roman" panose="02020603050405020304" pitchFamily="18" charset="0"/>
              </a:rPr>
              <a:t>Ivy</a:t>
            </a:r>
            <a:r>
              <a:rPr lang="tr-TR" sz="2000" dirty="0" smtClean="0">
                <a:latin typeface="Times New Roman" panose="02020603050405020304" pitchFamily="18" charset="0"/>
                <a:cs typeface="Times New Roman" panose="02020603050405020304" pitchFamily="18" charset="0"/>
              </a:rPr>
              <a:t> </a:t>
            </a:r>
            <a:r>
              <a:rPr lang="tr-TR" sz="2000" dirty="0" err="1" smtClean="0">
                <a:latin typeface="Times New Roman" panose="02020603050405020304" pitchFamily="18" charset="0"/>
                <a:cs typeface="Times New Roman" panose="02020603050405020304" pitchFamily="18" charset="0"/>
              </a:rPr>
              <a:t>Ledbetter</a:t>
            </a:r>
            <a:r>
              <a:rPr lang="tr-TR" sz="2000" dirty="0" smtClean="0">
                <a:latin typeface="Times New Roman" panose="02020603050405020304" pitchFamily="18" charset="0"/>
                <a:cs typeface="Times New Roman" panose="02020603050405020304" pitchFamily="18" charset="0"/>
              </a:rPr>
              <a:t> Lee tarafından uygulanan çalışmalarda göstermiştir. İlk halkla ilişkiler uzmanı olarak bilinen </a:t>
            </a:r>
            <a:r>
              <a:rPr lang="tr-TR" sz="2000" dirty="0" err="1" smtClean="0">
                <a:latin typeface="Times New Roman" panose="02020603050405020304" pitchFamily="18" charset="0"/>
                <a:cs typeface="Times New Roman" panose="02020603050405020304" pitchFamily="18" charset="0"/>
              </a:rPr>
              <a:t>Ivy</a:t>
            </a:r>
            <a:r>
              <a:rPr lang="tr-TR" sz="2000" dirty="0" smtClean="0">
                <a:latin typeface="Times New Roman" panose="02020603050405020304" pitchFamily="18" charset="0"/>
                <a:cs typeface="Times New Roman" panose="02020603050405020304" pitchFamily="18" charset="0"/>
              </a:rPr>
              <a:t> Lee, şirketteki işçilerin işi bırakmasıyla ilgili  ortaya çıkan işçi sorunlarını çözmeyi başarmıştır. 1916 yılında ilk halkla ilişkiler bürosunu kurmuştur.</a:t>
            </a:r>
          </a:p>
          <a:p>
            <a:pPr marL="0" indent="0">
              <a:buNone/>
            </a:pPr>
            <a:r>
              <a:rPr lang="tr-TR" sz="2000" dirty="0" smtClean="0">
                <a:latin typeface="Times New Roman" panose="02020603050405020304" pitchFamily="18" charset="0"/>
                <a:cs typeface="Times New Roman" panose="02020603050405020304" pitchFamily="18" charset="0"/>
              </a:rPr>
              <a:t>Lee herhangi bir örgüt ile kamu arasındaki ilişkinin nasıl olması gerektiği konusunda şu açıklamaları yapmıştır;</a:t>
            </a:r>
          </a:p>
          <a:p>
            <a:r>
              <a:rPr lang="tr-TR" sz="2000" dirty="0" smtClean="0">
                <a:latin typeface="Times New Roman" panose="02020603050405020304" pitchFamily="18" charset="0"/>
                <a:cs typeface="Times New Roman" panose="02020603050405020304" pitchFamily="18" charset="0"/>
              </a:rPr>
              <a:t>Kişi ya da kuruluşlar, çalışmalarını yürütürken  kamuoyunun hassasiyetlerini, gereksinimlerini ve beklentilerini dikkate almalıdırlar.</a:t>
            </a:r>
          </a:p>
          <a:p>
            <a:r>
              <a:rPr lang="tr-TR" sz="2000" dirty="0" smtClean="0">
                <a:latin typeface="Times New Roman" panose="02020603050405020304" pitchFamily="18" charset="0"/>
                <a:cs typeface="Times New Roman" panose="02020603050405020304" pitchFamily="18" charset="0"/>
              </a:rPr>
              <a:t>Toplumu ilgilendiren değişiklik ve gelişmelerden toplum mutlaka haberdar edilmelidir</a:t>
            </a:r>
          </a:p>
          <a:p>
            <a:r>
              <a:rPr lang="tr-TR" sz="2000" dirty="0" smtClean="0">
                <a:latin typeface="Times New Roman" panose="02020603050405020304" pitchFamily="18" charset="0"/>
                <a:cs typeface="Times New Roman" panose="02020603050405020304" pitchFamily="18" charset="0"/>
              </a:rPr>
              <a:t>Basınla sağlıklı ilişkiler kurulmalı, basın aracılığıyla topluma verilecek bilgilerde doğruluk ve dürüstlük ilkelerine uyulmalıdır.</a:t>
            </a:r>
          </a:p>
          <a:p>
            <a:endParaRPr lang="tr-TR" dirty="0"/>
          </a:p>
        </p:txBody>
      </p:sp>
      <p:sp>
        <p:nvSpPr>
          <p:cNvPr id="4" name="Altbilgi Yer Tutucusu 3"/>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958661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576064"/>
          </a:xfrm>
        </p:spPr>
        <p:txBody>
          <a:bodyPr>
            <a:normAutofit fontScale="90000"/>
          </a:bodyPr>
          <a:lstStyle/>
          <a:p>
            <a:r>
              <a:rPr lang="tr-TR" sz="4000" dirty="0" smtClean="0">
                <a:latin typeface="Times New Roman" panose="02020603050405020304" pitchFamily="18" charset="0"/>
                <a:cs typeface="Times New Roman" panose="02020603050405020304" pitchFamily="18" charset="0"/>
              </a:rPr>
              <a:t>Halkla İlişkiler</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836712"/>
            <a:ext cx="8229600" cy="5904656"/>
          </a:xfrm>
        </p:spPr>
        <p:txBody>
          <a:bodyPr>
            <a:noAutofit/>
          </a:bodyPr>
          <a:lstStyle/>
          <a:p>
            <a:pPr marL="0" indent="0" algn="just">
              <a:buNone/>
            </a:pPr>
            <a:r>
              <a:rPr lang="tr-TR" sz="2000" dirty="0" smtClean="0">
                <a:latin typeface="Times New Roman" panose="02020603050405020304" pitchFamily="18" charset="0"/>
                <a:cs typeface="Times New Roman" panose="02020603050405020304" pitchFamily="18" charset="0"/>
              </a:rPr>
              <a:t>Edward </a:t>
            </a:r>
            <a:r>
              <a:rPr lang="tr-TR" sz="2000" dirty="0" err="1" smtClean="0">
                <a:latin typeface="Times New Roman" panose="02020603050405020304" pitchFamily="18" charset="0"/>
                <a:cs typeface="Times New Roman" panose="02020603050405020304" pitchFamily="18" charset="0"/>
              </a:rPr>
              <a:t>Bernays</a:t>
            </a:r>
            <a:r>
              <a:rPr lang="tr-TR" sz="2000" dirty="0" smtClean="0">
                <a:latin typeface="Times New Roman" panose="02020603050405020304" pitchFamily="18" charset="0"/>
                <a:cs typeface="Times New Roman" panose="02020603050405020304" pitchFamily="18" charset="0"/>
              </a:rPr>
              <a:t>: Halkla ilişkiler çabalarında ikna ve diğer sosyal bilimlerden yararlanmış halkla ilişkileri bilimsel bir yol izleyerek ele almıştır. Lee’nin ‘halkın bilgilendirilmesi’ formülünü ‘ halkın anlaşılması, halkın ne istediğini anlamak’ biçiminde düzeltmiştir. 1919 yılında New York’ta kendi özel iş yerini açarak, halkla ilişkiler danışmanlığını benimseyerek, mesleki açıdan açıklamıştır. Üniversitelerde ilk halkla ilişkiler dersini vermiştir. </a:t>
            </a:r>
            <a:r>
              <a:rPr lang="tr-TR" sz="2000" dirty="0" err="1" smtClean="0">
                <a:latin typeface="Times New Roman" panose="02020603050405020304" pitchFamily="18" charset="0"/>
                <a:cs typeface="Times New Roman" panose="02020603050405020304" pitchFamily="18" charset="0"/>
              </a:rPr>
              <a:t>Bernays</a:t>
            </a:r>
            <a:r>
              <a:rPr lang="tr-TR" sz="2000" dirty="0" smtClean="0">
                <a:latin typeface="Times New Roman" panose="02020603050405020304" pitchFamily="18" charset="0"/>
                <a:cs typeface="Times New Roman" panose="02020603050405020304" pitchFamily="18" charset="0"/>
              </a:rPr>
              <a:t> halkla ilişkilerle ilgili bu gün hala geçerliliğini koruyan aşağıdaki tespitleri ortaya koymuştur;</a:t>
            </a:r>
          </a:p>
          <a:p>
            <a:pPr algn="just"/>
            <a:r>
              <a:rPr lang="tr-TR" sz="2000" dirty="0" smtClean="0">
                <a:latin typeface="Times New Roman" panose="02020603050405020304" pitchFamily="18" charset="0"/>
                <a:cs typeface="Times New Roman" panose="02020603050405020304" pitchFamily="18" charset="0"/>
              </a:rPr>
              <a:t>Halkı anlayabilmenin ilk şartı yüz yüze ilişki kurmaktır, masa başında oturarak hedef kitleyi anlamak mümkün değildir.</a:t>
            </a:r>
          </a:p>
          <a:p>
            <a:pPr algn="just"/>
            <a:r>
              <a:rPr lang="tr-TR" sz="2000" dirty="0" smtClean="0">
                <a:latin typeface="Times New Roman" panose="02020603050405020304" pitchFamily="18" charset="0"/>
                <a:cs typeface="Times New Roman" panose="02020603050405020304" pitchFamily="18" charset="0"/>
              </a:rPr>
              <a:t>Hedef kitle çok iyi tespit edilerek, hedef kitleyi meydana getirenler çok yönlü irdelenmelidir. Bir halkla ilişkiler uzmanı empati yeteneğine sahip olmalı, kendisini hedef kitlenin yerine koyarak onları daha iyi anlamaya çalışmalıdır.</a:t>
            </a:r>
          </a:p>
          <a:p>
            <a:pPr algn="just"/>
            <a:r>
              <a:rPr lang="tr-TR" sz="2000" dirty="0" smtClean="0">
                <a:latin typeface="Times New Roman" panose="02020603050405020304" pitchFamily="18" charset="0"/>
                <a:cs typeface="Times New Roman" panose="02020603050405020304" pitchFamily="18" charset="0"/>
              </a:rPr>
              <a:t>Halkla ilişkiler alanında görev yapanlar, kavramların anlamlarını iyi bilmek durumundadırlar. Etkili bir iletişim kurabilmek için yanlış anlaşılmaya olanak vermeyecek şekilde, sözcüklerin yerinde ve doğru kullanılmasına dikkat edilmelidir.</a:t>
            </a:r>
            <a:endParaRPr lang="tr-TR" sz="2000" dirty="0">
              <a:latin typeface="Times New Roman" panose="02020603050405020304" pitchFamily="18" charset="0"/>
              <a:cs typeface="Times New Roman" panose="02020603050405020304" pitchFamily="18" charset="0"/>
            </a:endParaRPr>
          </a:p>
        </p:txBody>
      </p:sp>
      <p:sp>
        <p:nvSpPr>
          <p:cNvPr id="4" name="Altbilgi Yer Tutucusu 3"/>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6842198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88640"/>
            <a:ext cx="8229600" cy="1296144"/>
          </a:xfrm>
        </p:spPr>
        <p:txBody>
          <a:bodyPr>
            <a:noAutofit/>
          </a:bodyPr>
          <a:lstStyle/>
          <a:p>
            <a:r>
              <a:rPr lang="tr-TR" sz="4000" dirty="0" smtClean="0">
                <a:latin typeface="Times New Roman" panose="02020603050405020304" pitchFamily="18" charset="0"/>
                <a:cs typeface="Times New Roman" panose="02020603050405020304" pitchFamily="18" charset="0"/>
              </a:rPr>
              <a:t>Halkla İlişkiler Tanımlarındaki Ortak Olan Özellikler;</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484784"/>
            <a:ext cx="8229600" cy="4839816"/>
          </a:xfrm>
        </p:spPr>
        <p:txBody>
          <a:bodyPr>
            <a:noAutofit/>
          </a:bodyPr>
          <a:lstStyle/>
          <a:p>
            <a:pPr algn="just"/>
            <a:r>
              <a:rPr lang="tr-TR" sz="2400" dirty="0" smtClean="0">
                <a:latin typeface="Times New Roman" panose="02020603050405020304" pitchFamily="18" charset="0"/>
                <a:cs typeface="Times New Roman" panose="02020603050405020304" pitchFamily="18" charset="0"/>
              </a:rPr>
              <a:t>Halkla ilişkilerin temelinde İletişim bulunmaktadır. İki yönlü bir iletişim sürecine dayanır.</a:t>
            </a:r>
          </a:p>
          <a:p>
            <a:pPr algn="just"/>
            <a:r>
              <a:rPr lang="tr-TR" sz="2400" dirty="0" smtClean="0">
                <a:latin typeface="Times New Roman" panose="02020603050405020304" pitchFamily="18" charset="0"/>
                <a:cs typeface="Times New Roman" panose="02020603050405020304" pitchFamily="18" charset="0"/>
              </a:rPr>
              <a:t>Halkla ilişkiler bir değişim sürecidir ve değişimi amaçlar.</a:t>
            </a:r>
          </a:p>
          <a:p>
            <a:pPr algn="just"/>
            <a:r>
              <a:rPr lang="tr-TR" sz="2400" dirty="0" smtClean="0">
                <a:latin typeface="Times New Roman" panose="02020603050405020304" pitchFamily="18" charset="0"/>
                <a:cs typeface="Times New Roman" panose="02020603050405020304" pitchFamily="18" charset="0"/>
              </a:rPr>
              <a:t>Halkla ilişkiler gerçekleri yansıtır.</a:t>
            </a:r>
          </a:p>
          <a:p>
            <a:pPr algn="just"/>
            <a:r>
              <a:rPr lang="tr-TR" sz="2400" dirty="0" smtClean="0">
                <a:latin typeface="Times New Roman" panose="02020603050405020304" pitchFamily="18" charset="0"/>
                <a:cs typeface="Times New Roman" panose="02020603050405020304" pitchFamily="18" charset="0"/>
              </a:rPr>
              <a:t>Halkla ilişkiler çalışmaları uzun döneme yayılır.</a:t>
            </a:r>
          </a:p>
          <a:p>
            <a:pPr algn="just"/>
            <a:r>
              <a:rPr lang="tr-TR" sz="2400" dirty="0" smtClean="0">
                <a:latin typeface="Times New Roman" panose="02020603050405020304" pitchFamily="18" charset="0"/>
                <a:cs typeface="Times New Roman" panose="02020603050405020304" pitchFamily="18" charset="0"/>
              </a:rPr>
              <a:t>Halkla ilişkiler bütün kurum personelinin sorumluluğundadır.</a:t>
            </a:r>
          </a:p>
          <a:p>
            <a:pPr algn="just"/>
            <a:r>
              <a:rPr lang="tr-TR" sz="2400" dirty="0">
                <a:latin typeface="Times New Roman" panose="02020603050405020304" pitchFamily="18" charset="0"/>
                <a:cs typeface="Times New Roman" panose="02020603050405020304" pitchFamily="18" charset="0"/>
              </a:rPr>
              <a:t>Doğruluk, inandırıcılık ve karşılıklı yarar ilkelerine </a:t>
            </a:r>
            <a:r>
              <a:rPr lang="tr-TR" sz="2400" dirty="0" smtClean="0">
                <a:latin typeface="Times New Roman" panose="02020603050405020304" pitchFamily="18" charset="0"/>
                <a:cs typeface="Times New Roman" panose="02020603050405020304" pitchFamily="18" charset="0"/>
              </a:rPr>
              <a:t>dayanmalıdır.</a:t>
            </a:r>
          </a:p>
          <a:p>
            <a:pPr algn="just"/>
            <a:r>
              <a:rPr lang="tr-TR" sz="2400" dirty="0">
                <a:latin typeface="Times New Roman" panose="02020603050405020304" pitchFamily="18" charset="0"/>
                <a:cs typeface="Times New Roman" panose="02020603050405020304" pitchFamily="18" charset="0"/>
              </a:rPr>
              <a:t>Kamu ve özel sektör kuruluşları için zorunlu bir </a:t>
            </a:r>
            <a:r>
              <a:rPr lang="tr-TR" sz="2400" dirty="0" smtClean="0">
                <a:latin typeface="Times New Roman" panose="02020603050405020304" pitchFamily="18" charset="0"/>
                <a:cs typeface="Times New Roman" panose="02020603050405020304" pitchFamily="18" charset="0"/>
              </a:rPr>
              <a:t>ihtiyaçtır.</a:t>
            </a:r>
          </a:p>
          <a:p>
            <a:pPr algn="just"/>
            <a:r>
              <a:rPr lang="tr-TR" sz="2400" dirty="0" smtClean="0">
                <a:latin typeface="Times New Roman" panose="02020603050405020304" pitchFamily="18" charset="0"/>
                <a:cs typeface="Times New Roman" panose="02020603050405020304" pitchFamily="18" charset="0"/>
              </a:rPr>
              <a:t>Halkla ilişkiler bir yönetim fonksiyonudur.</a:t>
            </a:r>
          </a:p>
          <a:p>
            <a:pPr algn="just"/>
            <a:r>
              <a:rPr lang="tr-TR" sz="2400" dirty="0">
                <a:latin typeface="Times New Roman" panose="02020603050405020304" pitchFamily="18" charset="0"/>
                <a:cs typeface="Times New Roman" panose="02020603050405020304" pitchFamily="18" charset="0"/>
              </a:rPr>
              <a:t>İşletmenin sosyal sorumluluk kapsamında düzenlediği</a:t>
            </a:r>
          </a:p>
          <a:p>
            <a:pPr algn="just"/>
            <a:r>
              <a:rPr lang="tr-TR" sz="2400" dirty="0">
                <a:latin typeface="Times New Roman" panose="02020603050405020304" pitchFamily="18" charset="0"/>
                <a:cs typeface="Times New Roman" panose="02020603050405020304" pitchFamily="18" charset="0"/>
              </a:rPr>
              <a:t>etkinliklerdir,</a:t>
            </a:r>
            <a:endParaRPr lang="tr-TR" sz="2400" dirty="0" smtClean="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a:p>
            <a:endParaRPr lang="tr-TR" sz="2000" dirty="0" smtClean="0">
              <a:latin typeface="Times New Roman" panose="02020603050405020304" pitchFamily="18" charset="0"/>
              <a:cs typeface="Times New Roman" panose="02020603050405020304" pitchFamily="18" charset="0"/>
            </a:endParaRPr>
          </a:p>
          <a:p>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656455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smtClean="0"/>
              <a:t>Halkla İlişkilerin Anlamı</a:t>
            </a:r>
            <a:endParaRPr lang="tr-TR" sz="4000" dirty="0"/>
          </a:p>
        </p:txBody>
      </p:sp>
      <p:sp>
        <p:nvSpPr>
          <p:cNvPr id="3" name="İçerik Yer Tutucusu 2"/>
          <p:cNvSpPr>
            <a:spLocks noGrp="1"/>
          </p:cNvSpPr>
          <p:nvPr>
            <p:ph idx="1"/>
          </p:nvPr>
        </p:nvSpPr>
        <p:spPr/>
        <p:txBody>
          <a:bodyPr/>
          <a:lstStyle/>
          <a:p>
            <a:pPr marL="0" indent="0">
              <a:buNone/>
            </a:pPr>
            <a:r>
              <a:rPr lang="tr-TR" dirty="0" smtClean="0"/>
              <a:t>Tüm tanımlamalar incelendiğinde Halkla </a:t>
            </a:r>
            <a:r>
              <a:rPr lang="tr-TR" dirty="0"/>
              <a:t>ilişkiler üç anlama gelmektedir: </a:t>
            </a:r>
          </a:p>
          <a:p>
            <a:r>
              <a:rPr lang="tr-TR" dirty="0" smtClean="0"/>
              <a:t>Bir </a:t>
            </a:r>
            <a:r>
              <a:rPr lang="tr-TR" dirty="0"/>
              <a:t>kuruluşun kamuları oluşturan birey ya da gruplarla ilişkileri, </a:t>
            </a:r>
            <a:r>
              <a:rPr lang="tr-TR" b="1" dirty="0" smtClean="0"/>
              <a:t>(</a:t>
            </a:r>
            <a:r>
              <a:rPr lang="tr-TR" b="1" dirty="0"/>
              <a:t>D</a:t>
            </a:r>
            <a:r>
              <a:rPr lang="tr-TR" b="1" dirty="0" smtClean="0"/>
              <a:t>urum saptama</a:t>
            </a:r>
            <a:r>
              <a:rPr lang="tr-TR" dirty="0" smtClean="0"/>
              <a:t>)</a:t>
            </a:r>
            <a:endParaRPr lang="tr-TR" dirty="0"/>
          </a:p>
          <a:p>
            <a:r>
              <a:rPr lang="tr-TR" dirty="0" smtClean="0"/>
              <a:t>Kuruluş </a:t>
            </a:r>
            <a:r>
              <a:rPr lang="tr-TR" dirty="0"/>
              <a:t>ile kamuları arasındaki ilişkilerin niteliği, </a:t>
            </a:r>
            <a:r>
              <a:rPr lang="tr-TR" b="1" dirty="0" smtClean="0"/>
              <a:t>(Kuruluşun ilişkileri)</a:t>
            </a:r>
          </a:p>
          <a:p>
            <a:r>
              <a:rPr lang="tr-TR" dirty="0" smtClean="0"/>
              <a:t>Kuruluşun </a:t>
            </a:r>
            <a:r>
              <a:rPr lang="tr-TR" dirty="0"/>
              <a:t>bu gruplarla olumlu ilişkiler geliştirmek için kullandığı yöntem ve </a:t>
            </a:r>
            <a:r>
              <a:rPr lang="tr-TR" dirty="0" smtClean="0"/>
              <a:t>araçlar</a:t>
            </a:r>
            <a:r>
              <a:rPr lang="tr-TR" dirty="0"/>
              <a:t> </a:t>
            </a:r>
            <a:r>
              <a:rPr lang="tr-TR" dirty="0" smtClean="0"/>
              <a:t>(</a:t>
            </a:r>
            <a:r>
              <a:rPr lang="tr-TR" b="1" dirty="0" smtClean="0"/>
              <a:t>Hedefe yönelme </a:t>
            </a:r>
            <a:r>
              <a:rPr lang="tr-TR" dirty="0" smtClean="0"/>
              <a:t>ve girişilecek çabalar)</a:t>
            </a:r>
            <a:endParaRPr lang="tr-TR" dirty="0"/>
          </a:p>
          <a:p>
            <a:pPr marL="0" indent="0">
              <a:buNone/>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447859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4000" dirty="0" smtClean="0"/>
              <a:t>Halkla İlişkilerin İlkeleri</a:t>
            </a:r>
            <a:endParaRPr lang="tr-TR" sz="4000" dirty="0"/>
          </a:p>
        </p:txBody>
      </p:sp>
      <p:sp>
        <p:nvSpPr>
          <p:cNvPr id="3" name="İçerik Yer Tutucusu 2"/>
          <p:cNvSpPr>
            <a:spLocks noGrp="1"/>
          </p:cNvSpPr>
          <p:nvPr>
            <p:ph idx="1"/>
          </p:nvPr>
        </p:nvSpPr>
        <p:spPr/>
        <p:txBody>
          <a:bodyPr>
            <a:noAutofit/>
          </a:bodyPr>
          <a:lstStyle/>
          <a:p>
            <a:pPr algn="just"/>
            <a:r>
              <a:rPr lang="tr-TR" sz="2400" dirty="0">
                <a:solidFill>
                  <a:srgbClr val="FF0000"/>
                </a:solidFill>
                <a:latin typeface="Times New Roman" panose="02020603050405020304" pitchFamily="18" charset="0"/>
                <a:cs typeface="Times New Roman" panose="02020603050405020304" pitchFamily="18" charset="0"/>
              </a:rPr>
              <a:t>Doğru Bilgi Vermek:  </a:t>
            </a:r>
            <a:r>
              <a:rPr lang="tr-TR" sz="2400" dirty="0">
                <a:latin typeface="Times New Roman" panose="02020603050405020304" pitchFamily="18" charset="0"/>
                <a:cs typeface="Times New Roman" panose="02020603050405020304" pitchFamily="18" charset="0"/>
              </a:rPr>
              <a:t>Halkla ilişkilerin her aşamasında </a:t>
            </a:r>
            <a:r>
              <a:rPr lang="tr-TR" sz="2400" u="sng" dirty="0">
                <a:latin typeface="Times New Roman" panose="02020603050405020304" pitchFamily="18" charset="0"/>
                <a:cs typeface="Times New Roman" panose="02020603050405020304" pitchFamily="18" charset="0"/>
              </a:rPr>
              <a:t>dürüst </a:t>
            </a:r>
            <a:r>
              <a:rPr lang="tr-TR" sz="2400" dirty="0">
                <a:latin typeface="Times New Roman" panose="02020603050405020304" pitchFamily="18" charset="0"/>
                <a:cs typeface="Times New Roman" panose="02020603050405020304" pitchFamily="18" charset="0"/>
              </a:rPr>
              <a:t>davranmak, araştırma ve değerlendirme, mesajların ve programların hazırlanmasında, planların uygulanmasında dürüstlükten ayrılmamak, çalışmaların başarı oranını arttırır. Kamuoyunun inanç ve desteğinin kazanılması halka doğru bilgi vermekle olasıdır. Onurlu çalışma, doğruluk ve güvenirlilik </a:t>
            </a:r>
            <a:r>
              <a:rPr lang="tr-TR" sz="2400" dirty="0" smtClean="0">
                <a:latin typeface="Times New Roman" panose="02020603050405020304" pitchFamily="18" charset="0"/>
                <a:cs typeface="Times New Roman" panose="02020603050405020304" pitchFamily="18" charset="0"/>
              </a:rPr>
              <a:t>halkla </a:t>
            </a:r>
            <a:r>
              <a:rPr lang="tr-TR" sz="2400" dirty="0">
                <a:latin typeface="Times New Roman" panose="02020603050405020304" pitchFamily="18" charset="0"/>
                <a:cs typeface="Times New Roman" panose="02020603050405020304" pitchFamily="18" charset="0"/>
              </a:rPr>
              <a:t>ilişkilerin vazgeçemeyeceği ilkelerdir. </a:t>
            </a:r>
            <a:endParaRPr lang="tr-TR" sz="2400" dirty="0" smtClean="0">
              <a:latin typeface="Times New Roman" panose="02020603050405020304" pitchFamily="18" charset="0"/>
              <a:cs typeface="Times New Roman" panose="02020603050405020304" pitchFamily="18" charset="0"/>
            </a:endParaRPr>
          </a:p>
          <a:p>
            <a:pPr algn="just"/>
            <a:r>
              <a:rPr lang="tr-TR" sz="2400" dirty="0">
                <a:solidFill>
                  <a:srgbClr val="FF0000"/>
                </a:solidFill>
                <a:latin typeface="Times New Roman" panose="02020603050405020304" pitchFamily="18" charset="0"/>
                <a:cs typeface="Times New Roman" panose="02020603050405020304" pitchFamily="18" charset="0"/>
              </a:rPr>
              <a:t>İnandırıcılık</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Bu ilke halkla </a:t>
            </a:r>
            <a:r>
              <a:rPr lang="tr-TR" sz="2400" dirty="0">
                <a:latin typeface="Times New Roman" panose="02020603050405020304" pitchFamily="18" charset="0"/>
                <a:cs typeface="Times New Roman" panose="02020603050405020304" pitchFamily="18" charset="0"/>
              </a:rPr>
              <a:t>ilişkilerin en zor çalışmasıdır. Başkalarını etkilemek, görülerini değiştirmek büyük bir ikna yeteneği gerektirir. Ancak bu çabaya girişirken karşı tarafa inanç ve güven aşılamak gerekir. </a:t>
            </a:r>
            <a:endParaRPr lang="tr-TR" sz="2400" dirty="0" smtClean="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697565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4000" dirty="0"/>
              <a:t>Halkla İlişkilerin İlkeleri</a:t>
            </a:r>
          </a:p>
        </p:txBody>
      </p:sp>
      <p:sp>
        <p:nvSpPr>
          <p:cNvPr id="3" name="İçerik Yer Tutucusu 2"/>
          <p:cNvSpPr>
            <a:spLocks noGrp="1"/>
          </p:cNvSpPr>
          <p:nvPr>
            <p:ph idx="1"/>
          </p:nvPr>
        </p:nvSpPr>
        <p:spPr/>
        <p:txBody>
          <a:bodyPr>
            <a:normAutofit/>
          </a:bodyPr>
          <a:lstStyle/>
          <a:p>
            <a:pPr algn="just"/>
            <a:r>
              <a:rPr lang="tr-TR" sz="2000" dirty="0" smtClean="0">
                <a:solidFill>
                  <a:srgbClr val="FF0000"/>
                </a:solidFill>
                <a:latin typeface="Times New Roman" panose="02020603050405020304" pitchFamily="18" charset="0"/>
                <a:cs typeface="Times New Roman" panose="02020603050405020304" pitchFamily="18" charset="0"/>
              </a:rPr>
              <a:t>İki Yönlü İlişkiye Dayalı </a:t>
            </a:r>
            <a:r>
              <a:rPr lang="tr-TR" sz="2000" dirty="0">
                <a:solidFill>
                  <a:srgbClr val="FF0000"/>
                </a:solidFill>
                <a:latin typeface="Times New Roman" panose="02020603050405020304" pitchFamily="18" charset="0"/>
                <a:cs typeface="Times New Roman" panose="02020603050405020304" pitchFamily="18" charset="0"/>
              </a:rPr>
              <a:t>İletişim Süreci</a:t>
            </a:r>
            <a:r>
              <a:rPr lang="tr-TR" sz="2000" dirty="0" smtClean="0">
                <a:latin typeface="Times New Roman" panose="02020603050405020304" pitchFamily="18" charset="0"/>
                <a:cs typeface="Times New Roman" panose="02020603050405020304" pitchFamily="18" charset="0"/>
              </a:rPr>
              <a:t>: Halkla </a:t>
            </a:r>
            <a:r>
              <a:rPr lang="tr-TR" sz="2000" dirty="0">
                <a:latin typeface="Times New Roman" panose="02020603050405020304" pitchFamily="18" charset="0"/>
                <a:cs typeface="Times New Roman" panose="02020603050405020304" pitchFamily="18" charset="0"/>
              </a:rPr>
              <a:t>ilişkiler, reklamcılıktan farklı olarak iki yönlü ilişkiyi gerekli kılar. Bir yandan bilinçli halkla ilişkiler kampanyası ile kamuoyuna gerekli ve yeterli bilgiler sunarak onun ilgi ve desteği </a:t>
            </a:r>
            <a:r>
              <a:rPr lang="tr-TR" sz="2000" dirty="0" smtClean="0">
                <a:latin typeface="Times New Roman" panose="02020603050405020304" pitchFamily="18" charset="0"/>
                <a:cs typeface="Times New Roman" panose="02020603050405020304" pitchFamily="18" charset="0"/>
              </a:rPr>
              <a:t>kazanılırken, öte </a:t>
            </a:r>
            <a:r>
              <a:rPr lang="tr-TR" sz="2000" dirty="0">
                <a:latin typeface="Times New Roman" panose="02020603050405020304" pitchFamily="18" charset="0"/>
                <a:cs typeface="Times New Roman" panose="02020603050405020304" pitchFamily="18" charset="0"/>
              </a:rPr>
              <a:t>yandan </a:t>
            </a:r>
            <a:r>
              <a:rPr lang="tr-TR" sz="2000" dirty="0" smtClean="0">
                <a:latin typeface="Times New Roman" panose="02020603050405020304" pitchFamily="18" charset="0"/>
                <a:cs typeface="Times New Roman" panose="02020603050405020304" pitchFamily="18" charset="0"/>
              </a:rPr>
              <a:t>halkın işletmelerden </a:t>
            </a:r>
            <a:r>
              <a:rPr lang="tr-TR" sz="2000" dirty="0">
                <a:latin typeface="Times New Roman" panose="02020603050405020304" pitchFamily="18" charset="0"/>
                <a:cs typeface="Times New Roman" panose="02020603050405020304" pitchFamily="18" charset="0"/>
              </a:rPr>
              <a:t>beklentileri istek ve tepkileri anlaşılmaya çalışılmalıdır</a:t>
            </a:r>
            <a:r>
              <a:rPr lang="tr-TR" sz="2000" dirty="0" smtClean="0">
                <a:latin typeface="Times New Roman" panose="02020603050405020304" pitchFamily="18" charset="0"/>
                <a:cs typeface="Times New Roman" panose="02020603050405020304" pitchFamily="18" charset="0"/>
              </a:rPr>
              <a:t>.</a:t>
            </a:r>
          </a:p>
          <a:p>
            <a:pPr algn="just"/>
            <a:r>
              <a:rPr lang="tr-TR" sz="2000" dirty="0" smtClean="0">
                <a:solidFill>
                  <a:srgbClr val="FF0000"/>
                </a:solidFill>
                <a:latin typeface="Times New Roman" panose="02020603050405020304" pitchFamily="18" charset="0"/>
                <a:cs typeface="Times New Roman" panose="02020603050405020304" pitchFamily="18" charset="0"/>
              </a:rPr>
              <a:t>Yaygın Sorumluluk: </a:t>
            </a:r>
            <a:r>
              <a:rPr lang="tr-TR" sz="2000" dirty="0" smtClean="0">
                <a:latin typeface="Times New Roman" panose="02020603050405020304" pitchFamily="18" charset="0"/>
                <a:cs typeface="Times New Roman" panose="02020603050405020304" pitchFamily="18" charset="0"/>
              </a:rPr>
              <a:t>Halkla ilişkiler sadece bu işi yapmaktan sorumlu birimin görevi değildir. Örgütün tüm kademelerinde çalışan personel, halkla ilişkiler hakkında bilgi </a:t>
            </a:r>
            <a:r>
              <a:rPr lang="tr-TR" sz="2000" dirty="0">
                <a:latin typeface="Times New Roman" panose="02020603050405020304" pitchFamily="18" charset="0"/>
                <a:cs typeface="Times New Roman" panose="02020603050405020304" pitchFamily="18" charset="0"/>
              </a:rPr>
              <a:t>sahibi olmalıdır. Telefondaki santral memurundan kapıdaki danışman ve bekçiye, veznedeki görevliden işçiye kadar tüm yönetici ve iş gören kesimi halkla ilişkiler konusunda kendisini sorumlu hissetmelidir</a:t>
            </a:r>
            <a:r>
              <a:rPr lang="tr-TR" sz="2000" dirty="0" smtClean="0">
                <a:latin typeface="Times New Roman" panose="02020603050405020304" pitchFamily="18" charset="0"/>
                <a:cs typeface="Times New Roman" panose="02020603050405020304" pitchFamily="18" charset="0"/>
              </a:rPr>
              <a:t>.</a:t>
            </a:r>
          </a:p>
          <a:p>
            <a:pPr algn="just"/>
            <a:endParaRPr lang="tr-TR" sz="2000" dirty="0">
              <a:latin typeface="Times New Roman" panose="02020603050405020304" pitchFamily="18" charset="0"/>
              <a:cs typeface="Times New Roman" panose="02020603050405020304" pitchFamily="18" charset="0"/>
            </a:endParaRPr>
          </a:p>
          <a:p>
            <a:pPr algn="just"/>
            <a:endParaRPr lang="tr-TR" sz="2000" dirty="0" smtClean="0">
              <a:latin typeface="Times New Roman" panose="02020603050405020304" pitchFamily="18" charset="0"/>
              <a:cs typeface="Times New Roman" panose="02020603050405020304" pitchFamily="18" charset="0"/>
            </a:endParaRPr>
          </a:p>
          <a:p>
            <a:pPr algn="just"/>
            <a:endParaRPr lang="tr-TR" sz="2000" dirty="0">
              <a:solidFill>
                <a:srgbClr val="FF0000"/>
              </a:solidFill>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6324997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4000" dirty="0"/>
              <a:t>Halkla İlişkilerin İlkeleri</a:t>
            </a:r>
          </a:p>
        </p:txBody>
      </p:sp>
      <p:sp>
        <p:nvSpPr>
          <p:cNvPr id="3" name="İçerik Yer Tutucusu 2"/>
          <p:cNvSpPr>
            <a:spLocks noGrp="1"/>
          </p:cNvSpPr>
          <p:nvPr>
            <p:ph idx="1"/>
          </p:nvPr>
        </p:nvSpPr>
        <p:spPr/>
        <p:txBody>
          <a:bodyPr>
            <a:normAutofit fontScale="92500" lnSpcReduction="20000"/>
          </a:bodyPr>
          <a:lstStyle/>
          <a:p>
            <a:pPr algn="just"/>
            <a:r>
              <a:rPr lang="tr-TR" dirty="0">
                <a:solidFill>
                  <a:srgbClr val="FF0000"/>
                </a:solidFill>
                <a:latin typeface="Times New Roman" panose="02020603050405020304" pitchFamily="18" charset="0"/>
                <a:cs typeface="Times New Roman" panose="02020603050405020304" pitchFamily="18" charset="0"/>
              </a:rPr>
              <a:t>İmaj Oluşturma: </a:t>
            </a:r>
            <a:r>
              <a:rPr lang="tr-TR" dirty="0">
                <a:latin typeface="Times New Roman" panose="02020603050405020304" pitchFamily="18" charset="0"/>
                <a:cs typeface="Times New Roman" panose="02020603050405020304" pitchFamily="18" charset="0"/>
              </a:rPr>
              <a:t>Kuruluşlara olumlu imaj yaratmak halkla ilişkilerin en önemli görevlerindendir. Kurumsal imaj; kurum hakkında deneyimler sonucu </a:t>
            </a:r>
            <a:r>
              <a:rPr lang="tr-TR" dirty="0" smtClean="0">
                <a:latin typeface="Times New Roman" panose="02020603050405020304" pitchFamily="18" charset="0"/>
                <a:cs typeface="Times New Roman" panose="02020603050405020304" pitchFamily="18" charset="0"/>
              </a:rPr>
              <a:t>insanların kafalarında  </a:t>
            </a:r>
            <a:r>
              <a:rPr lang="tr-TR" dirty="0">
                <a:latin typeface="Times New Roman" panose="02020603050405020304" pitchFamily="18" charset="0"/>
                <a:cs typeface="Times New Roman" panose="02020603050405020304" pitchFamily="18" charset="0"/>
              </a:rPr>
              <a:t>oluşan izlenimlerin ve görüşlerin tamamıdır. Kurumsal imajın olumlu olması halinde; </a:t>
            </a:r>
            <a:r>
              <a:rPr lang="tr-TR" dirty="0" smtClean="0">
                <a:latin typeface="Times New Roman" panose="02020603050405020304" pitchFamily="18" charset="0"/>
                <a:cs typeface="Times New Roman" panose="02020603050405020304" pitchFamily="18" charset="0"/>
              </a:rPr>
              <a:t>bilinirlilik artar</a:t>
            </a:r>
            <a:r>
              <a:rPr lang="tr-TR" dirty="0">
                <a:latin typeface="Times New Roman" panose="02020603050405020304" pitchFamily="18" charset="0"/>
                <a:cs typeface="Times New Roman" panose="02020603050405020304" pitchFamily="18" charset="0"/>
              </a:rPr>
              <a:t>, uzun vadede hatırlanmayı, ayakta kalmayı ve hedef kitleyle sağlıklı iletişimi sağlar rakiplerin arasından sıyrılarak fark </a:t>
            </a:r>
            <a:r>
              <a:rPr lang="tr-TR" dirty="0" smtClean="0">
                <a:latin typeface="Times New Roman" panose="02020603050405020304" pitchFamily="18" charset="0"/>
                <a:cs typeface="Times New Roman" panose="02020603050405020304" pitchFamily="18" charset="0"/>
              </a:rPr>
              <a:t>yaratır. </a:t>
            </a:r>
          </a:p>
          <a:p>
            <a:pPr algn="just"/>
            <a:r>
              <a:rPr lang="tr-TR" sz="2400" dirty="0">
                <a:solidFill>
                  <a:srgbClr val="FF0000"/>
                </a:solidFill>
                <a:latin typeface="Times New Roman" panose="02020603050405020304" pitchFamily="18" charset="0"/>
                <a:cs typeface="Times New Roman" panose="02020603050405020304" pitchFamily="18" charset="0"/>
              </a:rPr>
              <a:t>Faaliyetleri Tekrarlamak:  </a:t>
            </a:r>
            <a:r>
              <a:rPr lang="tr-TR" dirty="0">
                <a:latin typeface="Times New Roman" panose="02020603050405020304" pitchFamily="18" charset="0"/>
                <a:cs typeface="Times New Roman" panose="02020603050405020304" pitchFamily="18" charset="0"/>
              </a:rPr>
              <a:t>Halkla ilişkilerde hedef kitleyi etkilemek ve iletilen mesajları kalıcı kılmak için yineleme yöntemi uygulanmalıdır. Amaç hedef kitlenin iletilen mesajı kolayca unutmamasıdır. Halkla ilişkiler uzmanları halkın eğitim, tepki gibi durumlarını yoklayarak bıkkınlık vermiş mesajları yeniden düzenler ve değişik şekilde halka sunarak yeni bir kabullenme süreci yaratmayı çabalar. </a:t>
            </a:r>
          </a:p>
          <a:p>
            <a:endParaRPr lang="tr-TR" dirty="0"/>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7432093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lstStyle/>
          <a:p>
            <a:r>
              <a:rPr lang="tr-TR" dirty="0"/>
              <a:t>Halkla İlişkilerin İlkeleri</a:t>
            </a:r>
          </a:p>
        </p:txBody>
      </p:sp>
      <p:sp>
        <p:nvSpPr>
          <p:cNvPr id="3" name="İçerik Yer Tutucusu 2"/>
          <p:cNvSpPr>
            <a:spLocks noGrp="1"/>
          </p:cNvSpPr>
          <p:nvPr>
            <p:ph idx="1"/>
          </p:nvPr>
        </p:nvSpPr>
        <p:spPr/>
        <p:txBody>
          <a:bodyPr>
            <a:normAutofit/>
          </a:bodyPr>
          <a:lstStyle/>
          <a:p>
            <a:pPr algn="just"/>
            <a:r>
              <a:rPr lang="tr-TR" sz="2400" dirty="0">
                <a:solidFill>
                  <a:srgbClr val="FF0000"/>
                </a:solidFill>
                <a:latin typeface="Times New Roman" panose="02020603050405020304" pitchFamily="18" charset="0"/>
                <a:cs typeface="Times New Roman" panose="02020603050405020304" pitchFamily="18" charset="0"/>
              </a:rPr>
              <a:t>Sabırlı Çalışmak: </a:t>
            </a:r>
            <a:r>
              <a:rPr lang="tr-TR" sz="2400" dirty="0">
                <a:latin typeface="Times New Roman" panose="02020603050405020304" pitchFamily="18" charset="0"/>
                <a:cs typeface="Times New Roman" panose="02020603050405020304" pitchFamily="18" charset="0"/>
              </a:rPr>
              <a:t>İyi bir halkla ilişkilerin kurulması zaman ve sabırlı çalışmaya bağlıdır. Halkla ilişkiler planlı ve programlı çalışma gerektirir. Halka etkinlik yaratmak kolay değildir. Öncelikle geniş bir araştırma gerekir. Toplumun davranışları, alışkanlıkları,  belirlenir. Daha sonra bu bilgiler doğrultusunda halkla ilişkiler planı düzenlenir. </a:t>
            </a:r>
            <a:endParaRPr lang="tr-TR" sz="2400" dirty="0" smtClean="0">
              <a:latin typeface="Times New Roman" panose="02020603050405020304" pitchFamily="18" charset="0"/>
              <a:cs typeface="Times New Roman" panose="02020603050405020304" pitchFamily="18" charset="0"/>
            </a:endParaRPr>
          </a:p>
          <a:p>
            <a:pPr algn="just"/>
            <a:r>
              <a:rPr lang="tr-TR" sz="2400" dirty="0" smtClean="0">
                <a:solidFill>
                  <a:srgbClr val="FF0000"/>
                </a:solidFill>
                <a:latin typeface="Times New Roman" panose="02020603050405020304" pitchFamily="18" charset="0"/>
                <a:cs typeface="Times New Roman" panose="02020603050405020304" pitchFamily="18" charset="0"/>
              </a:rPr>
              <a:t>Mesleki Etik Kurallara Uyma:</a:t>
            </a:r>
            <a:r>
              <a:rPr lang="tr-TR" sz="2400" dirty="0" smtClean="0">
                <a:latin typeface="Times New Roman" panose="02020603050405020304" pitchFamily="18" charset="0"/>
                <a:cs typeface="Times New Roman" panose="02020603050405020304" pitchFamily="18" charset="0"/>
              </a:rPr>
              <a:t> Her meslekte olduğu gibi halkla ilişkiler uygulamalarında uyulması gereken etik kurallar bulunmaktadır.</a:t>
            </a:r>
          </a:p>
          <a:p>
            <a:pPr algn="just"/>
            <a:r>
              <a:rPr lang="tr-TR" sz="2400" dirty="0" smtClean="0">
                <a:solidFill>
                  <a:srgbClr val="FF0000"/>
                </a:solidFill>
                <a:latin typeface="Times New Roman" panose="02020603050405020304" pitchFamily="18" charset="0"/>
                <a:cs typeface="Times New Roman" panose="02020603050405020304" pitchFamily="18" charset="0"/>
              </a:rPr>
              <a:t>Bütçe:</a:t>
            </a:r>
            <a:r>
              <a:rPr lang="tr-TR" sz="2400" dirty="0" smtClean="0">
                <a:latin typeface="Times New Roman" panose="02020603050405020304" pitchFamily="18" charset="0"/>
                <a:cs typeface="Times New Roman" panose="02020603050405020304" pitchFamily="18" charset="0"/>
              </a:rPr>
              <a:t> Diğer işletme fonksiyonlarında olduğu gibi halkla ilişkilerinde bir bütçesi olmalıdır.</a:t>
            </a:r>
            <a:endParaRPr lang="tr-TR" sz="2400" dirty="0">
              <a:solidFill>
                <a:srgbClr val="FF0000"/>
              </a:solidFill>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483033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224136"/>
          </a:xfrm>
        </p:spPr>
        <p:txBody>
          <a:bodyPr>
            <a:normAutofit/>
          </a:bodyPr>
          <a:lstStyle/>
          <a:p>
            <a:r>
              <a:rPr lang="tr-TR" sz="4000" dirty="0" smtClean="0">
                <a:latin typeface="Times New Roman" panose="02020603050405020304" pitchFamily="18" charset="0"/>
                <a:cs typeface="Times New Roman" panose="02020603050405020304" pitchFamily="18" charset="0"/>
              </a:rPr>
              <a:t>Halkla İlişkiler</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57200" y="1628800"/>
            <a:ext cx="8229600" cy="5229200"/>
          </a:xfrm>
        </p:spPr>
        <p:txBody>
          <a:bodyPr>
            <a:noAutofit/>
          </a:bodyPr>
          <a:lstStyle/>
          <a:p>
            <a:pPr algn="just"/>
            <a:r>
              <a:rPr lang="tr-TR" sz="2800" dirty="0">
                <a:latin typeface="Times New Roman" panose="02020603050405020304" pitchFamily="18" charset="0"/>
              </a:rPr>
              <a:t>Halkla ilişkiler iki temel terimden oluşmaktadır. </a:t>
            </a:r>
            <a:r>
              <a:rPr lang="tr-TR" sz="2800" dirty="0">
                <a:solidFill>
                  <a:srgbClr val="FF0000"/>
                </a:solidFill>
                <a:latin typeface="Times New Roman" panose="02020603050405020304" pitchFamily="18" charset="0"/>
              </a:rPr>
              <a:t>Halk ve ilişkiler</a:t>
            </a:r>
            <a:r>
              <a:rPr lang="tr-TR" sz="2800" dirty="0">
                <a:latin typeface="Times New Roman" panose="02020603050405020304" pitchFamily="18" charset="0"/>
              </a:rPr>
              <a:t>. Halk, basit bir anlatımla, ortak ilgi ve özelliklere sahip bireylerden oluşan topluluk olarak tanımlanabilmektedir. İlişkiler kavramı ise, iletişimin esas alındığı en azından iki tarafı içeren amaçlı faaliyet olarak tanımlanmaktadır. Bu iki terimin birleşiminden oluşan halkla ilişkiler kavramı, bir topluluğun ortak amaçlarına yönelik kurulan ilişkiyi </a:t>
            </a:r>
            <a:r>
              <a:rPr lang="tr-TR" sz="2800" dirty="0" smtClean="0">
                <a:latin typeface="Times New Roman" panose="02020603050405020304" pitchFamily="18" charset="0"/>
              </a:rPr>
              <a:t>anlatmaktadır.</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9130326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4000" dirty="0" smtClean="0"/>
              <a:t>Halkla İlişkilerde Sorunlar</a:t>
            </a:r>
            <a:endParaRPr lang="tr-TR" sz="4000" dirty="0"/>
          </a:p>
        </p:txBody>
      </p:sp>
      <p:sp>
        <p:nvSpPr>
          <p:cNvPr id="3" name="İçerik Yer Tutucusu 2"/>
          <p:cNvSpPr>
            <a:spLocks noGrp="1"/>
          </p:cNvSpPr>
          <p:nvPr>
            <p:ph idx="1"/>
          </p:nvPr>
        </p:nvSpPr>
        <p:spPr/>
        <p:txBody>
          <a:bodyPr>
            <a:noAutofit/>
          </a:bodyPr>
          <a:lstStyle/>
          <a:p>
            <a:r>
              <a:rPr lang="tr-TR" sz="2800" dirty="0">
                <a:latin typeface="Times New Roman" panose="02020603050405020304" pitchFamily="18" charset="0"/>
                <a:cs typeface="Times New Roman" panose="02020603050405020304" pitchFamily="18" charset="0"/>
              </a:rPr>
              <a:t> Tanımlamadan Kaynaklanan </a:t>
            </a:r>
            <a:r>
              <a:rPr lang="tr-TR" sz="2800" dirty="0" smtClean="0">
                <a:latin typeface="Times New Roman" panose="02020603050405020304" pitchFamily="18" charset="0"/>
                <a:cs typeface="Times New Roman" panose="02020603050405020304" pitchFamily="18" charset="0"/>
              </a:rPr>
              <a:t>Sorunlar.</a:t>
            </a:r>
          </a:p>
          <a:p>
            <a:pPr lvl="2"/>
            <a:r>
              <a:rPr lang="tr-TR" sz="2000" dirty="0" smtClean="0">
                <a:latin typeface="Times New Roman" panose="02020603050405020304" pitchFamily="18" charset="0"/>
                <a:cs typeface="Times New Roman" panose="02020603050405020304" pitchFamily="18" charset="0"/>
              </a:rPr>
              <a:t>Belirsiz tanımlar</a:t>
            </a:r>
          </a:p>
          <a:p>
            <a:pPr lvl="2"/>
            <a:r>
              <a:rPr lang="tr-TR" sz="2000" dirty="0" smtClean="0">
                <a:latin typeface="Times New Roman" panose="02020603050405020304" pitchFamily="18" charset="0"/>
                <a:cs typeface="Times New Roman" panose="02020603050405020304" pitchFamily="18" charset="0"/>
              </a:rPr>
              <a:t>Yetersiz tanımlar</a:t>
            </a:r>
          </a:p>
          <a:p>
            <a:pPr lvl="2"/>
            <a:r>
              <a:rPr lang="tr-TR" sz="2000" dirty="0" smtClean="0">
                <a:latin typeface="Times New Roman" panose="02020603050405020304" pitchFamily="18" charset="0"/>
                <a:cs typeface="Times New Roman" panose="02020603050405020304" pitchFamily="18" charset="0"/>
              </a:rPr>
              <a:t>Kuruluşu öne alan tanımlar</a:t>
            </a:r>
          </a:p>
          <a:p>
            <a:pPr lvl="2"/>
            <a:r>
              <a:rPr lang="tr-TR" sz="2000" dirty="0" smtClean="0">
                <a:latin typeface="Times New Roman" panose="02020603050405020304" pitchFamily="18" charset="0"/>
                <a:cs typeface="Times New Roman" panose="02020603050405020304" pitchFamily="18" charset="0"/>
              </a:rPr>
              <a:t>Olumlu imaj yaratmayı öne alan tanımlar</a:t>
            </a:r>
          </a:p>
          <a:p>
            <a:pPr lvl="2"/>
            <a:endParaRPr lang="tr-TR" sz="2000" dirty="0" smtClean="0">
              <a:latin typeface="Times New Roman" panose="02020603050405020304" pitchFamily="18" charset="0"/>
              <a:cs typeface="Times New Roman" panose="02020603050405020304" pitchFamily="18" charset="0"/>
            </a:endParaRPr>
          </a:p>
          <a:p>
            <a:r>
              <a:rPr lang="tr-TR" sz="2400" dirty="0">
                <a:latin typeface="Times New Roman" panose="02020603050405020304" pitchFamily="18" charset="0"/>
                <a:cs typeface="Times New Roman" panose="02020603050405020304" pitchFamily="18" charset="0"/>
              </a:rPr>
              <a:t>Halkla İlişkilerin Reklam ya da </a:t>
            </a:r>
            <a:r>
              <a:rPr lang="tr-TR" sz="2400" dirty="0" smtClean="0">
                <a:latin typeface="Times New Roman" panose="02020603050405020304" pitchFamily="18" charset="0"/>
                <a:cs typeface="Times New Roman" panose="02020603050405020304" pitchFamily="18" charset="0"/>
              </a:rPr>
              <a:t>Propagandaya İndirgenmesinden </a:t>
            </a:r>
            <a:r>
              <a:rPr lang="tr-TR" sz="2400" dirty="0">
                <a:latin typeface="Times New Roman" panose="02020603050405020304" pitchFamily="18" charset="0"/>
                <a:cs typeface="Times New Roman" panose="02020603050405020304" pitchFamily="18" charset="0"/>
              </a:rPr>
              <a:t>Kaynaklanan </a:t>
            </a:r>
            <a:r>
              <a:rPr lang="tr-TR" sz="2400" dirty="0" smtClean="0">
                <a:latin typeface="Times New Roman" panose="02020603050405020304" pitchFamily="18" charset="0"/>
                <a:cs typeface="Times New Roman" panose="02020603050405020304" pitchFamily="18" charset="0"/>
              </a:rPr>
              <a:t>Sorunlar</a:t>
            </a:r>
          </a:p>
          <a:p>
            <a:r>
              <a:rPr lang="tr-TR" sz="2400" dirty="0">
                <a:latin typeface="Times New Roman" panose="02020603050405020304" pitchFamily="18" charset="0"/>
                <a:cs typeface="Times New Roman" panose="02020603050405020304" pitchFamily="18" charset="0"/>
              </a:rPr>
              <a:t>Krizle Bağlantılı Görülme</a:t>
            </a:r>
          </a:p>
          <a:p>
            <a:endParaRPr lang="tr-TR" sz="24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3831734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Sorunlar</a:t>
            </a:r>
          </a:p>
        </p:txBody>
      </p:sp>
      <p:sp>
        <p:nvSpPr>
          <p:cNvPr id="3" name="İçerik Yer Tutucusu 2"/>
          <p:cNvSpPr>
            <a:spLocks noGrp="1"/>
          </p:cNvSpPr>
          <p:nvPr>
            <p:ph idx="1"/>
          </p:nvPr>
        </p:nvSpPr>
        <p:spPr/>
        <p:txBody>
          <a:bodyPr>
            <a:normAutofit fontScale="85000" lnSpcReduction="10000"/>
          </a:bodyPr>
          <a:lstStyle/>
          <a:p>
            <a:pPr marL="0" indent="0" algn="just">
              <a:buNone/>
            </a:pPr>
            <a:r>
              <a:rPr lang="tr-TR" dirty="0" smtClean="0"/>
              <a:t> </a:t>
            </a:r>
            <a:r>
              <a:rPr lang="tr-TR" sz="2400" b="1" dirty="0">
                <a:latin typeface="Times New Roman" panose="02020603050405020304" pitchFamily="18" charset="0"/>
                <a:cs typeface="Times New Roman" panose="02020603050405020304" pitchFamily="18" charset="0"/>
              </a:rPr>
              <a:t>Belirsiz Tanımlar </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Çoğu </a:t>
            </a:r>
            <a:r>
              <a:rPr lang="tr-TR" sz="2400" dirty="0">
                <a:latin typeface="Times New Roman" panose="02020603050405020304" pitchFamily="18" charset="0"/>
                <a:cs typeface="Times New Roman" panose="02020603050405020304" pitchFamily="18" charset="0"/>
              </a:rPr>
              <a:t>halkla ilişkiler tanımı bir belirsizlik taşır. Halkla ilişkileri “dış dünyanın sempatisini kazanmak amacıyla yöneticilerin başvurdukları yöntemler” olarak tanımlamak, belirsiz tanımlamanın tipik bir örneğidir. </a:t>
            </a:r>
            <a:r>
              <a:rPr lang="tr-TR" sz="2400" dirty="0" smtClean="0">
                <a:latin typeface="Times New Roman" panose="02020603050405020304" pitchFamily="18" charset="0"/>
                <a:cs typeface="Times New Roman" panose="02020603050405020304" pitchFamily="18" charset="0"/>
              </a:rPr>
              <a:t>Yine halkla iyi ilişki kurmak denildiğinde iyi ilişkinin ne olduğu belirlenmediğinde bu tanım anlatacağı pek bir şey yoktur.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Yetersiz Tanımlar </a:t>
            </a:r>
            <a:r>
              <a:rPr lang="tr-TR" sz="2400" b="1" dirty="0" smtClean="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Kimi </a:t>
            </a:r>
            <a:r>
              <a:rPr lang="tr-TR" sz="2400" dirty="0">
                <a:latin typeface="Times New Roman" panose="02020603050405020304" pitchFamily="18" charset="0"/>
                <a:cs typeface="Times New Roman" panose="02020603050405020304" pitchFamily="18" charset="0"/>
              </a:rPr>
              <a:t>tanımlar ise yukarıdakilerden farklı olarak belirsizliğe, anlamsızlığa yol açmasa da, halkla ilişkilerin içeriğini tam olarak yansıtmayan, yetersiz ya da eksik olarak nitelenebilecek tanımlardır. Örneğin halkla ilişkiler “halkın ya da kamunun ilgisini çekmek, onu harekete geçirmek” ya da “belirlenmiş kitleleri etkilemek için hazırlanmış planlı, inandırıcı iletişim çabaları" olarak tanımlanabilir. Bu tanımlarda ikna edici iletişimin önemi vurgulanmakta, ikna etme öne geçmektedir. Ancak aynı vurgu reklam, propaganda ve tanıtma için de geçerlidir. Oysa halkla ilişkiler kendini bunlardan ayırmaya özen göstermektedir. </a:t>
            </a:r>
          </a:p>
          <a:p>
            <a:pPr marL="0" indent="0">
              <a:buNone/>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122919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Sorunlar</a:t>
            </a:r>
          </a:p>
        </p:txBody>
      </p:sp>
      <p:sp>
        <p:nvSpPr>
          <p:cNvPr id="3" name="İçerik Yer Tutucusu 2"/>
          <p:cNvSpPr>
            <a:spLocks noGrp="1"/>
          </p:cNvSpPr>
          <p:nvPr>
            <p:ph idx="1"/>
          </p:nvPr>
        </p:nvSpPr>
        <p:spPr>
          <a:xfrm>
            <a:off x="539552" y="1916832"/>
            <a:ext cx="8229600" cy="4389120"/>
          </a:xfrm>
        </p:spPr>
        <p:txBody>
          <a:bodyPr>
            <a:normAutofit fontScale="92500" lnSpcReduction="10000"/>
          </a:bodyPr>
          <a:lstStyle/>
          <a:p>
            <a:pPr marL="0" indent="0" algn="just">
              <a:buNone/>
            </a:pPr>
            <a:r>
              <a:rPr lang="tr-TR" b="1" dirty="0" smtClean="0"/>
              <a:t>Kuruluşu </a:t>
            </a:r>
            <a:r>
              <a:rPr lang="tr-TR" b="1" dirty="0"/>
              <a:t>Öne Alan </a:t>
            </a:r>
            <a:r>
              <a:rPr lang="tr-TR" b="1" dirty="0" smtClean="0"/>
              <a:t>Tanımlar: </a:t>
            </a:r>
            <a:r>
              <a:rPr lang="tr-TR" sz="2400" dirty="0" smtClean="0">
                <a:latin typeface="Times New Roman" panose="02020603050405020304" pitchFamily="18" charset="0"/>
                <a:cs typeface="Times New Roman" panose="02020603050405020304" pitchFamily="18" charset="0"/>
              </a:rPr>
              <a:t>Çoğu </a:t>
            </a:r>
            <a:r>
              <a:rPr lang="tr-TR" sz="2400" dirty="0">
                <a:latin typeface="Times New Roman" panose="02020603050405020304" pitchFamily="18" charset="0"/>
                <a:cs typeface="Times New Roman" panose="02020603050405020304" pitchFamily="18" charset="0"/>
              </a:rPr>
              <a:t>tanım, halkla ilişkilerin, kuruluşun haklılığını kanıtlama aracı olarak algılanmasına yol açmaktadır. Örneğin, “Halkla ilişkiler kendi tutumumuzun doğru olduğuna halkı inandırmaktır.” denildiğinde halkla ilişkiler yalnızca uygulayan kuruluşa hizmet eden, kuruluş görüşünün doğru olduğuna ne pahasına olursa olsun halkı inandırmaya çalışan bir işlev olmaktadır. Kuşkusuz, halkla ilişkilerde kuruluşun politika ve etkinliklerinin doğru olduğunun anlatılmasını içeren bir yön bulunmaktadır. Ancak burada önemli olan bu tutumun gerçekten doğru olması, kamu yararını yansıtmasıdır. Oysa kuruluşlar da yanılabilir ve hatalı olabilir. Yanılgı ya da hatayı yok saymak, yaptığımızın her şeye karşın doğru olduğunu savunmak bağlamında bir anlayış halkla ilişkileri propaganda ile eş anlamlı kılar.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6803120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Sorunlar</a:t>
            </a:r>
          </a:p>
        </p:txBody>
      </p:sp>
      <p:sp>
        <p:nvSpPr>
          <p:cNvPr id="3" name="İçerik Yer Tutucusu 2"/>
          <p:cNvSpPr>
            <a:spLocks noGrp="1"/>
          </p:cNvSpPr>
          <p:nvPr>
            <p:ph idx="1"/>
          </p:nvPr>
        </p:nvSpPr>
        <p:spPr/>
        <p:txBody>
          <a:bodyPr/>
          <a:lstStyle/>
          <a:p>
            <a:endParaRPr lang="tr-TR" b="1" dirty="0" smtClean="0"/>
          </a:p>
          <a:p>
            <a:pPr marL="0" indent="0" algn="just">
              <a:buNone/>
            </a:pPr>
            <a:r>
              <a:rPr lang="tr-TR" sz="2400" b="1" dirty="0" smtClean="0">
                <a:latin typeface="Times New Roman" panose="02020603050405020304" pitchFamily="18" charset="0"/>
                <a:cs typeface="Times New Roman" panose="02020603050405020304" pitchFamily="18" charset="0"/>
              </a:rPr>
              <a:t>Olumlu </a:t>
            </a:r>
            <a:r>
              <a:rPr lang="tr-TR" sz="2400" b="1" dirty="0">
                <a:latin typeface="Times New Roman" panose="02020603050405020304" pitchFamily="18" charset="0"/>
                <a:cs typeface="Times New Roman" panose="02020603050405020304" pitchFamily="18" charset="0"/>
              </a:rPr>
              <a:t>İmaj Yaratmayı Öne Alan </a:t>
            </a:r>
            <a:r>
              <a:rPr lang="tr-TR" sz="2400" b="1" dirty="0" smtClean="0">
                <a:latin typeface="Times New Roman" panose="02020603050405020304" pitchFamily="18" charset="0"/>
                <a:cs typeface="Times New Roman" panose="02020603050405020304" pitchFamily="18" charset="0"/>
              </a:rPr>
              <a:t>Tanımlar</a:t>
            </a:r>
            <a:r>
              <a:rPr lang="tr-TR" sz="2400" dirty="0" smtClean="0">
                <a:latin typeface="Times New Roman" panose="02020603050405020304" pitchFamily="18" charset="0"/>
                <a:cs typeface="Times New Roman" panose="02020603050405020304" pitchFamily="18" charset="0"/>
              </a:rPr>
              <a:t>: Halkla </a:t>
            </a:r>
            <a:r>
              <a:rPr lang="tr-TR" sz="2400" dirty="0">
                <a:latin typeface="Times New Roman" panose="02020603050405020304" pitchFamily="18" charset="0"/>
                <a:cs typeface="Times New Roman" panose="02020603050405020304" pitchFamily="18" charset="0"/>
              </a:rPr>
              <a:t>ilişkilerde kimi tanımlar iyi bir imaj yaratmayı öne çıkarmakta, uygulamada ise tanıtım çalışmaları imaj yaratma ile bütünleşmektedir. Halkla ilişkiler bir yönüyle kuruluşun tanıtılmasını, olumlu yönlerinin öne çıkarılarak bir destek sağlanmasını gerektirir. Ancak imaj yaratma ya da tanıtım çabaları tek başlarına halkla ilişkiler anlamını taşımaz. </a:t>
            </a:r>
            <a:endParaRPr lang="tr-TR" sz="2400" dirty="0" smtClean="0">
              <a:latin typeface="Times New Roman" panose="02020603050405020304" pitchFamily="18" charset="0"/>
              <a:cs typeface="Times New Roman" panose="02020603050405020304" pitchFamily="18" charset="0"/>
            </a:endParaRPr>
          </a:p>
          <a:p>
            <a:pPr marL="0" indent="0" algn="just">
              <a:buNone/>
            </a:pPr>
            <a:endParaRPr lang="tr-TR" sz="24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5143658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4000" dirty="0"/>
              <a:t>Halkla İlişkilerde Sorunlar</a:t>
            </a:r>
          </a:p>
        </p:txBody>
      </p:sp>
      <p:sp>
        <p:nvSpPr>
          <p:cNvPr id="3" name="İçerik Yer Tutucusu 2"/>
          <p:cNvSpPr>
            <a:spLocks noGrp="1"/>
          </p:cNvSpPr>
          <p:nvPr>
            <p:ph idx="1"/>
          </p:nvPr>
        </p:nvSpPr>
        <p:spPr>
          <a:xfrm>
            <a:off x="457200" y="1484784"/>
            <a:ext cx="8229600" cy="4839816"/>
          </a:xfrm>
        </p:spPr>
        <p:txBody>
          <a:bodyPr>
            <a:normAutofit fontScale="92500" lnSpcReduction="10000"/>
          </a:bodyPr>
          <a:lstStyle/>
          <a:p>
            <a:pPr marL="0" indent="0">
              <a:buNone/>
            </a:pPr>
            <a:r>
              <a:rPr lang="tr-TR" sz="2000" b="1" dirty="0">
                <a:latin typeface="Times New Roman" panose="02020603050405020304" pitchFamily="18" charset="0"/>
                <a:cs typeface="Times New Roman" panose="02020603050405020304" pitchFamily="18" charset="0"/>
              </a:rPr>
              <a:t>Halkla İlişkilerin Reklam ya da </a:t>
            </a:r>
            <a:r>
              <a:rPr lang="tr-TR" sz="2000" b="1" dirty="0" smtClean="0">
                <a:latin typeface="Times New Roman" panose="02020603050405020304" pitchFamily="18" charset="0"/>
                <a:cs typeface="Times New Roman" panose="02020603050405020304" pitchFamily="18" charset="0"/>
              </a:rPr>
              <a:t>Propagandaya İndirgenmesinden </a:t>
            </a:r>
            <a:r>
              <a:rPr lang="tr-TR" sz="2000" b="1" dirty="0">
                <a:latin typeface="Times New Roman" panose="02020603050405020304" pitchFamily="18" charset="0"/>
                <a:cs typeface="Times New Roman" panose="02020603050405020304" pitchFamily="18" charset="0"/>
              </a:rPr>
              <a:t>Kaynaklanan </a:t>
            </a:r>
            <a:r>
              <a:rPr lang="tr-TR" sz="2000" b="1" dirty="0" smtClean="0">
                <a:latin typeface="Times New Roman" panose="02020603050405020304" pitchFamily="18" charset="0"/>
                <a:cs typeface="Times New Roman" panose="02020603050405020304" pitchFamily="18" charset="0"/>
              </a:rPr>
              <a:t>Sorunlar: </a:t>
            </a:r>
          </a:p>
          <a:p>
            <a:pPr marL="0" indent="0">
              <a:buNone/>
            </a:pPr>
            <a:r>
              <a:rPr lang="tr-TR" sz="2000" b="1" dirty="0" smtClean="0">
                <a:latin typeface="Times New Roman" panose="02020603050405020304" pitchFamily="18" charset="0"/>
                <a:cs typeface="Times New Roman" panose="02020603050405020304" pitchFamily="18" charset="0"/>
              </a:rPr>
              <a:t> Reklam</a:t>
            </a:r>
            <a:r>
              <a:rPr lang="tr-TR" sz="2000" dirty="0">
                <a:latin typeface="Times New Roman" panose="02020603050405020304" pitchFamily="18" charset="0"/>
                <a:cs typeface="Times New Roman" panose="02020603050405020304" pitchFamily="18" charset="0"/>
              </a:rPr>
              <a:t>; Reklam, pazar ya da piyasa koşullarının geçerli olduğu koşullarda ve daha çok özel sektörde kullanılan bir ikna edici iletişim türüdür. </a:t>
            </a:r>
            <a:endParaRPr lang="tr-TR" sz="2000" dirty="0" smtClean="0">
              <a:latin typeface="Times New Roman" panose="02020603050405020304" pitchFamily="18" charset="0"/>
              <a:cs typeface="Times New Roman" panose="02020603050405020304" pitchFamily="18" charset="0"/>
            </a:endParaRPr>
          </a:p>
          <a:p>
            <a:pPr marL="0" indent="0">
              <a:buNone/>
            </a:pPr>
            <a:r>
              <a:rPr lang="tr-TR" sz="2000" dirty="0" smtClean="0">
                <a:latin typeface="Times New Roman" panose="02020603050405020304" pitchFamily="18" charset="0"/>
                <a:cs typeface="Times New Roman" panose="02020603050405020304" pitchFamily="18" charset="0"/>
              </a:rPr>
              <a:t>Reklam</a:t>
            </a:r>
            <a:r>
              <a:rPr lang="tr-TR" sz="2000" dirty="0">
                <a:latin typeface="Times New Roman" panose="02020603050405020304" pitchFamily="18" charset="0"/>
                <a:cs typeface="Times New Roman" panose="02020603050405020304" pitchFamily="18" charset="0"/>
              </a:rPr>
              <a:t>; üretilen herhangi bir mal veya hizmete olan talebi artırmaya yönelik ve kısa dönemde sonuç alınması istenen bir eylem biçimidir. Oysa halkla ilişkiler tam tersine, mesajlarını belirlediği hedef kitlelere dolaylı bir biçimde ve sabırla iletmeye çalışır. </a:t>
            </a:r>
            <a:endParaRPr lang="tr-TR" sz="2000" dirty="0" smtClean="0">
              <a:latin typeface="Times New Roman" panose="02020603050405020304" pitchFamily="18" charset="0"/>
              <a:cs typeface="Times New Roman" panose="02020603050405020304" pitchFamily="18" charset="0"/>
            </a:endParaRPr>
          </a:p>
          <a:p>
            <a:pPr marL="0" indent="0">
              <a:buNone/>
            </a:pPr>
            <a:r>
              <a:rPr lang="tr-TR" sz="2000" dirty="0" smtClean="0">
                <a:latin typeface="Times New Roman" panose="02020603050405020304" pitchFamily="18" charset="0"/>
                <a:cs typeface="Times New Roman" panose="02020603050405020304" pitchFamily="18" charset="0"/>
              </a:rPr>
              <a:t>Reklamda </a:t>
            </a:r>
            <a:r>
              <a:rPr lang="tr-TR" sz="2000" dirty="0">
                <a:latin typeface="Times New Roman" panose="02020603050405020304" pitchFamily="18" charset="0"/>
                <a:cs typeface="Times New Roman" panose="02020603050405020304" pitchFamily="18" charset="0"/>
              </a:rPr>
              <a:t>ürün ön planda yer alırken, halkla ilişkilerde ise kuruluşun kendisi ön planda yer almaktadır</a:t>
            </a:r>
            <a:r>
              <a:rPr lang="tr-TR" sz="2000" dirty="0" smtClean="0">
                <a:latin typeface="Times New Roman" panose="02020603050405020304" pitchFamily="18" charset="0"/>
                <a:cs typeface="Times New Roman" panose="02020603050405020304" pitchFamily="18" charset="0"/>
              </a:rPr>
              <a:t>.</a:t>
            </a:r>
          </a:p>
          <a:p>
            <a:pPr marL="0" indent="0">
              <a:buNone/>
            </a:pPr>
            <a:r>
              <a:rPr lang="tr-TR" sz="2000" dirty="0">
                <a:latin typeface="Times New Roman" panose="02020603050405020304" pitchFamily="18" charset="0"/>
                <a:cs typeface="Times New Roman" panose="02020603050405020304" pitchFamily="18" charset="0"/>
              </a:rPr>
              <a:t>Reklamın amacı ticaridir. Buna karşılık halkla ilişkilerin amacı ticari değildir, tam tersine daha geniş bir kitleyi olaylardan haberdar ederek onları bilgilendirmektir. Kamuoyunu belirli bir konuda etkilemek, halkın bu konuda bir görüşe sahip olmasını sağlamak, halkla ilişkilerde esas amaç olup, bunu da ancak uzun sürede gerçekleştirebilmektedir. </a:t>
            </a:r>
            <a:r>
              <a:rPr lang="tr-TR" sz="2000" dirty="0" smtClean="0">
                <a:latin typeface="Times New Roman" panose="02020603050405020304" pitchFamily="18" charset="0"/>
                <a:cs typeface="Times New Roman" panose="02020603050405020304" pitchFamily="18" charset="0"/>
              </a:rPr>
              <a:t>Reklamın belli </a:t>
            </a:r>
            <a:r>
              <a:rPr lang="tr-TR" sz="2000" dirty="0">
                <a:latin typeface="Times New Roman" panose="02020603050405020304" pitchFamily="18" charset="0"/>
                <a:cs typeface="Times New Roman" panose="02020603050405020304" pitchFamily="18" charset="0"/>
              </a:rPr>
              <a:t>bir hedef kitlesi vardır. Halkla İlişkiler kadar geniş açılımlara sahip değildir</a:t>
            </a:r>
            <a:r>
              <a:rPr lang="tr-TR" sz="2000" dirty="0" smtClean="0">
                <a:latin typeface="Times New Roman" panose="02020603050405020304" pitchFamily="18" charset="0"/>
                <a:cs typeface="Times New Roman" panose="02020603050405020304" pitchFamily="18" charset="0"/>
              </a:rPr>
              <a:t>.</a:t>
            </a: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5571848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pic>
        <p:nvPicPr>
          <p:cNvPr id="2050" name="Picture 2" descr="C:\Documents and Settings\xp\Desktop\halkla-ilikiler-sunu-23-638.jpg"/>
          <p:cNvPicPr>
            <a:picLocks noGrp="1" noChangeAspect="1" noChangeArrowheads="1"/>
          </p:cNvPicPr>
          <p:nvPr>
            <p:ph idx="1"/>
          </p:nvPr>
        </p:nvPicPr>
        <p:blipFill>
          <a:blip r:embed="rId2" cstate="print"/>
          <a:srcRect/>
          <a:stretch>
            <a:fillRect/>
          </a:stretch>
        </p:blipFill>
        <p:spPr bwMode="auto">
          <a:xfrm>
            <a:off x="0" y="0"/>
            <a:ext cx="9143999" cy="6857999"/>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648072"/>
          </a:xfrm>
        </p:spPr>
        <p:txBody>
          <a:bodyPr>
            <a:normAutofit fontScale="90000"/>
          </a:bodyPr>
          <a:lstStyle/>
          <a:p>
            <a:r>
              <a:rPr lang="tr-TR" sz="4000" dirty="0"/>
              <a:t>Halkla İlişkilerde Sorunlar</a:t>
            </a:r>
          </a:p>
        </p:txBody>
      </p:sp>
      <p:sp>
        <p:nvSpPr>
          <p:cNvPr id="3" name="İçerik Yer Tutucusu 2"/>
          <p:cNvSpPr>
            <a:spLocks noGrp="1"/>
          </p:cNvSpPr>
          <p:nvPr>
            <p:ph idx="1"/>
          </p:nvPr>
        </p:nvSpPr>
        <p:spPr>
          <a:xfrm>
            <a:off x="457200" y="1196752"/>
            <a:ext cx="8229600" cy="5544616"/>
          </a:xfrm>
        </p:spPr>
        <p:txBody>
          <a:bodyPr>
            <a:noAutofit/>
          </a:bodyPr>
          <a:lstStyle/>
          <a:p>
            <a:pPr marL="0" indent="0" algn="just">
              <a:buNone/>
            </a:pPr>
            <a:r>
              <a:rPr lang="tr-TR" sz="2000" b="1" dirty="0" smtClean="0">
                <a:latin typeface="Times New Roman" panose="02020603050405020304" pitchFamily="18" charset="0"/>
                <a:cs typeface="Times New Roman" panose="02020603050405020304" pitchFamily="18" charset="0"/>
              </a:rPr>
              <a:t>Propaganda</a:t>
            </a:r>
            <a:r>
              <a:rPr lang="tr-TR" sz="2000" dirty="0">
                <a:latin typeface="Times New Roman" panose="02020603050405020304" pitchFamily="18" charset="0"/>
                <a:cs typeface="Times New Roman" panose="02020603050405020304" pitchFamily="18" charset="0"/>
              </a:rPr>
              <a:t>; Propaganda çok sayıda insanın düşünce ve davranışlarını etkilemek amacını taşıyan önceden planlanmış bir mesajlar bütünüdür</a:t>
            </a:r>
          </a:p>
          <a:p>
            <a:pPr marL="0" indent="0" algn="just">
              <a:buNone/>
            </a:pPr>
            <a:r>
              <a:rPr lang="tr-TR" sz="2000" dirty="0" smtClean="0">
                <a:latin typeface="Times New Roman" panose="02020603050405020304" pitchFamily="18" charset="0"/>
                <a:cs typeface="Times New Roman" panose="02020603050405020304" pitchFamily="18" charset="0"/>
              </a:rPr>
              <a:t>Propaganda </a:t>
            </a:r>
            <a:r>
              <a:rPr lang="tr-TR" sz="2000" dirty="0">
                <a:latin typeface="Times New Roman" panose="02020603050405020304" pitchFamily="18" charset="0"/>
                <a:cs typeface="Times New Roman" panose="02020603050405020304" pitchFamily="18" charset="0"/>
              </a:rPr>
              <a:t>ile halkla ilişkiler arasındaki önemli farkları şu şekilde </a:t>
            </a:r>
            <a:r>
              <a:rPr lang="tr-TR" sz="2000" dirty="0" smtClean="0">
                <a:latin typeface="Times New Roman" panose="02020603050405020304" pitchFamily="18" charset="0"/>
                <a:cs typeface="Times New Roman" panose="02020603050405020304" pitchFamily="18" charset="0"/>
              </a:rPr>
              <a:t>açıklanabilir;</a:t>
            </a:r>
          </a:p>
          <a:p>
            <a:pPr marL="0" indent="0" algn="just">
              <a:buNone/>
            </a:pPr>
            <a:r>
              <a:rPr lang="tr-TR" sz="2000" dirty="0" smtClean="0">
                <a:latin typeface="Times New Roman" panose="02020603050405020304" pitchFamily="18" charset="0"/>
                <a:cs typeface="Times New Roman" panose="02020603050405020304" pitchFamily="18" charset="0"/>
              </a:rPr>
              <a:t>-Halkla ilişkilerin </a:t>
            </a:r>
            <a:r>
              <a:rPr lang="tr-TR" sz="2000" dirty="0">
                <a:latin typeface="Times New Roman" panose="02020603050405020304" pitchFamily="18" charset="0"/>
                <a:cs typeface="Times New Roman" panose="02020603050405020304" pitchFamily="18" charset="0"/>
              </a:rPr>
              <a:t>temel amacı, kurumlarla kamuları arasındaki karşılıklı anlayış ve iyi </a:t>
            </a:r>
            <a:r>
              <a:rPr lang="tr-TR" sz="2000" dirty="0" smtClean="0">
                <a:latin typeface="Times New Roman" panose="02020603050405020304" pitchFamily="18" charset="0"/>
                <a:cs typeface="Times New Roman" panose="02020603050405020304" pitchFamily="18" charset="0"/>
              </a:rPr>
              <a:t>niyeti geliştirmektir</a:t>
            </a:r>
            <a:r>
              <a:rPr lang="tr-TR" sz="2000" dirty="0">
                <a:latin typeface="Times New Roman" panose="02020603050405020304" pitchFamily="18" charset="0"/>
                <a:cs typeface="Times New Roman" panose="02020603050405020304" pitchFamily="18" charset="0"/>
              </a:rPr>
              <a:t>. Propagandanın temel amacı ise, istenilen sonucun başarılması için </a:t>
            </a:r>
            <a:r>
              <a:rPr lang="tr-TR" sz="2000" dirty="0" smtClean="0">
                <a:latin typeface="Times New Roman" panose="02020603050405020304" pitchFamily="18" charset="0"/>
                <a:cs typeface="Times New Roman" panose="02020603050405020304" pitchFamily="18" charset="0"/>
              </a:rPr>
              <a:t>insanların düşüncelerini </a:t>
            </a:r>
            <a:r>
              <a:rPr lang="tr-TR" sz="2000" dirty="0">
                <a:latin typeface="Times New Roman" panose="02020603050405020304" pitchFamily="18" charset="0"/>
                <a:cs typeface="Times New Roman" panose="02020603050405020304" pitchFamily="18" charset="0"/>
              </a:rPr>
              <a:t>biçimlendirmek ve bilincini yönetmektir</a:t>
            </a:r>
            <a:r>
              <a:rPr lang="tr-TR" sz="2000" dirty="0" smtClean="0">
                <a:latin typeface="Times New Roman" panose="02020603050405020304" pitchFamily="18" charset="0"/>
                <a:cs typeface="Times New Roman" panose="02020603050405020304" pitchFamily="18" charset="0"/>
              </a:rPr>
              <a:t>. --Propaganda </a:t>
            </a:r>
            <a:r>
              <a:rPr lang="tr-TR" sz="2000" dirty="0">
                <a:latin typeface="Times New Roman" panose="02020603050405020304" pitchFamily="18" charset="0"/>
                <a:cs typeface="Times New Roman" panose="02020603050405020304" pitchFamily="18" charset="0"/>
              </a:rPr>
              <a:t>ile halkla ilişkiler arasındaki ikinci farklılık, iletişimin yönü açısındandır. </a:t>
            </a:r>
            <a:r>
              <a:rPr lang="tr-TR" sz="2000" dirty="0" smtClean="0">
                <a:latin typeface="Times New Roman" panose="02020603050405020304" pitchFamily="18" charset="0"/>
                <a:cs typeface="Times New Roman" panose="02020603050405020304" pitchFamily="18" charset="0"/>
              </a:rPr>
              <a:t>Propaganda </a:t>
            </a:r>
            <a:r>
              <a:rPr lang="tr-TR" sz="2000" dirty="0">
                <a:latin typeface="Times New Roman" panose="02020603050405020304" pitchFamily="18" charset="0"/>
                <a:cs typeface="Times New Roman" panose="02020603050405020304" pitchFamily="18" charset="0"/>
              </a:rPr>
              <a:t>tek yönlü, halkla ilişkilerin ise, iki yönlü iletişim sürecine </a:t>
            </a:r>
            <a:r>
              <a:rPr lang="tr-TR" sz="2000" dirty="0" smtClean="0">
                <a:latin typeface="Times New Roman" panose="02020603050405020304" pitchFamily="18" charset="0"/>
                <a:cs typeface="Times New Roman" panose="02020603050405020304" pitchFamily="18" charset="0"/>
              </a:rPr>
              <a:t>dayanmaktadır.</a:t>
            </a:r>
          </a:p>
          <a:p>
            <a:pPr marL="0" indent="0" algn="just">
              <a:buNone/>
            </a:pPr>
            <a:r>
              <a:rPr lang="tr-TR" sz="2000" dirty="0" smtClean="0">
                <a:latin typeface="Times New Roman" panose="02020603050405020304" pitchFamily="18" charset="0"/>
                <a:cs typeface="Times New Roman" panose="02020603050405020304" pitchFamily="18" charset="0"/>
              </a:rPr>
              <a:t>-Propaganda </a:t>
            </a:r>
            <a:r>
              <a:rPr lang="tr-TR" sz="2000" dirty="0">
                <a:latin typeface="Times New Roman" panose="02020603050405020304" pitchFamily="18" charset="0"/>
                <a:cs typeface="Times New Roman" panose="02020603050405020304" pitchFamily="18" charset="0"/>
              </a:rPr>
              <a:t>çalışmalarında verilen mesajların doğru olması </a:t>
            </a:r>
            <a:r>
              <a:rPr lang="tr-TR" sz="2000" dirty="0" smtClean="0">
                <a:latin typeface="Times New Roman" panose="02020603050405020304" pitchFamily="18" charset="0"/>
                <a:cs typeface="Times New Roman" panose="02020603050405020304" pitchFamily="18" charset="0"/>
              </a:rPr>
              <a:t>ve hedef </a:t>
            </a:r>
            <a:r>
              <a:rPr lang="tr-TR" sz="2000" dirty="0">
                <a:latin typeface="Times New Roman" panose="02020603050405020304" pitchFamily="18" charset="0"/>
                <a:cs typeface="Times New Roman" panose="02020603050405020304" pitchFamily="18" charset="0"/>
              </a:rPr>
              <a:t>kitleye dürüst davranılması zorunlu değildir. Halkla ilişkilerde ise, verilen </a:t>
            </a:r>
            <a:r>
              <a:rPr lang="tr-TR" sz="2000" dirty="0" smtClean="0">
                <a:latin typeface="Times New Roman" panose="02020603050405020304" pitchFamily="18" charset="0"/>
                <a:cs typeface="Times New Roman" panose="02020603050405020304" pitchFamily="18" charset="0"/>
              </a:rPr>
              <a:t>mesajların kesinlikle </a:t>
            </a:r>
            <a:r>
              <a:rPr lang="tr-TR" sz="2000" dirty="0">
                <a:latin typeface="Times New Roman" panose="02020603050405020304" pitchFamily="18" charset="0"/>
                <a:cs typeface="Times New Roman" panose="02020603050405020304" pitchFamily="18" charset="0"/>
              </a:rPr>
              <a:t>doğru olması, hedef kitlenin asla yanıltılmaması bir zorunluluktur</a:t>
            </a:r>
            <a:r>
              <a:rPr lang="tr-TR" sz="2000" dirty="0" smtClean="0">
                <a:latin typeface="Times New Roman" panose="02020603050405020304" pitchFamily="18" charset="0"/>
                <a:cs typeface="Times New Roman" panose="02020603050405020304" pitchFamily="18" charset="0"/>
              </a:rPr>
              <a:t>.</a:t>
            </a:r>
          </a:p>
          <a:p>
            <a:pPr marL="0" indent="0" algn="just">
              <a:buNone/>
            </a:pPr>
            <a:r>
              <a:rPr lang="tr-TR" sz="2000" dirty="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-Propaganda </a:t>
            </a:r>
            <a:r>
              <a:rPr lang="tr-TR" sz="2000" dirty="0">
                <a:latin typeface="Times New Roman" panose="02020603050405020304" pitchFamily="18" charset="0"/>
                <a:cs typeface="Times New Roman" panose="02020603050405020304" pitchFamily="18" charset="0"/>
              </a:rPr>
              <a:t>çalışmalarında hedef kitlenin yararını gözetmek zorunlu </a:t>
            </a:r>
            <a:r>
              <a:rPr lang="tr-TR" sz="2000" dirty="0" smtClean="0">
                <a:latin typeface="Times New Roman" panose="02020603050405020304" pitchFamily="18" charset="0"/>
                <a:cs typeface="Times New Roman" panose="02020603050405020304" pitchFamily="18" charset="0"/>
              </a:rPr>
              <a:t>değildir. Propagandanın </a:t>
            </a:r>
            <a:r>
              <a:rPr lang="tr-TR" sz="2000" dirty="0">
                <a:latin typeface="Times New Roman" panose="02020603050405020304" pitchFamily="18" charset="0"/>
                <a:cs typeface="Times New Roman" panose="02020603050405020304" pitchFamily="18" charset="0"/>
              </a:rPr>
              <a:t>amacı, hedef kitleye zarar verecek olsa bile, istenilen sonuçları</a:t>
            </a:r>
          </a:p>
          <a:p>
            <a:pPr marL="0" indent="0" algn="just">
              <a:buNone/>
            </a:pPr>
            <a:r>
              <a:rPr lang="tr-TR" sz="2000" dirty="0">
                <a:latin typeface="Times New Roman" panose="02020603050405020304" pitchFamily="18" charset="0"/>
                <a:cs typeface="Times New Roman" panose="02020603050405020304" pitchFamily="18" charset="0"/>
              </a:rPr>
              <a:t>gerçekleştirmektir. Halkla ilişkilerde ise, sosyal sorumluluk anlayışı temel bir ilke olarak </a:t>
            </a:r>
            <a:r>
              <a:rPr lang="tr-TR" sz="2000" dirty="0" smtClean="0">
                <a:latin typeface="Times New Roman" panose="02020603050405020304" pitchFamily="18" charset="0"/>
                <a:cs typeface="Times New Roman" panose="02020603050405020304" pitchFamily="18" charset="0"/>
              </a:rPr>
              <a:t>kabul edilmektedir</a:t>
            </a:r>
            <a:r>
              <a:rPr lang="tr-TR" sz="2000" dirty="0">
                <a:latin typeface="Times New Roman" panose="02020603050405020304" pitchFamily="18" charset="0"/>
                <a:cs typeface="Times New Roman" panose="02020603050405020304" pitchFamily="18" charset="0"/>
              </a:rPr>
              <a:t>.</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80560057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pic>
        <p:nvPicPr>
          <p:cNvPr id="1026" name="Picture 2" descr="C:\Documents and Settings\xp\Desktop\halkla-ilikiler-sunu-25-638.jpg"/>
          <p:cNvPicPr>
            <a:picLocks noGrp="1" noChangeAspect="1" noChangeArrowheads="1"/>
          </p:cNvPicPr>
          <p:nvPr>
            <p:ph idx="1"/>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504056"/>
          </a:xfrm>
        </p:spPr>
        <p:txBody>
          <a:bodyPr>
            <a:normAutofit fontScale="90000"/>
          </a:bodyPr>
          <a:lstStyle/>
          <a:p>
            <a:r>
              <a:rPr lang="tr-TR" sz="4000" dirty="0"/>
              <a:t>Halkla İlişkilerde Sorunlar</a:t>
            </a:r>
          </a:p>
        </p:txBody>
      </p:sp>
      <p:sp>
        <p:nvSpPr>
          <p:cNvPr id="3" name="İçerik Yer Tutucusu 2"/>
          <p:cNvSpPr>
            <a:spLocks noGrp="1"/>
          </p:cNvSpPr>
          <p:nvPr>
            <p:ph idx="1"/>
          </p:nvPr>
        </p:nvSpPr>
        <p:spPr>
          <a:xfrm>
            <a:off x="457200" y="1412776"/>
            <a:ext cx="8229600" cy="4911824"/>
          </a:xfrm>
        </p:spPr>
        <p:txBody>
          <a:bodyPr>
            <a:noAutofit/>
          </a:bodyPr>
          <a:lstStyle/>
          <a:p>
            <a:pPr marL="0" indent="0" algn="just">
              <a:buNone/>
            </a:pPr>
            <a:r>
              <a:rPr lang="tr-TR" sz="2400" b="1" dirty="0" smtClean="0">
                <a:latin typeface="Times New Roman" panose="02020603050405020304" pitchFamily="18" charset="0"/>
                <a:cs typeface="Times New Roman" panose="02020603050405020304" pitchFamily="18" charset="0"/>
              </a:rPr>
              <a:t>Halkla İlişkiler ve </a:t>
            </a:r>
            <a:r>
              <a:rPr lang="tr-TR" sz="2400" b="1" dirty="0">
                <a:latin typeface="Times New Roman" panose="02020603050405020304" pitchFamily="18" charset="0"/>
                <a:cs typeface="Times New Roman" panose="02020603050405020304" pitchFamily="18" charset="0"/>
              </a:rPr>
              <a:t>Pazarlama: </a:t>
            </a:r>
            <a:r>
              <a:rPr lang="tr-TR" sz="2400" dirty="0">
                <a:latin typeface="Times New Roman" panose="02020603050405020304" pitchFamily="18" charset="0"/>
                <a:cs typeface="Times New Roman" panose="02020603050405020304" pitchFamily="18" charset="0"/>
              </a:rPr>
              <a:t>Halkla ilişkilerle benzer uygulama alanlarından birisi pazarlamadır. Halkla ilişkilerin pazarlamayla ilişkisi konusunda, iki alanın uzmanları arasında görüş farklılığı bulunmaktadır. Pazarlama uzmanları halkla ilişkileri bir pazarlama aracı olarak değerlendirme eğilimindedir. Buna karşılık halkla ilişkiler uzmanları, bu alanın pazarlamadan ayrı tutulması gerektiğini savunmaktadır.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Pazarlama </a:t>
            </a:r>
            <a:r>
              <a:rPr lang="tr-TR" sz="2400" dirty="0">
                <a:latin typeface="Times New Roman" panose="02020603050405020304" pitchFamily="18" charset="0"/>
                <a:cs typeface="Times New Roman" panose="02020603050405020304" pitchFamily="18" charset="0"/>
              </a:rPr>
              <a:t>en yalın biçimiyle, insan istek ve ihtiyaçlarını belirleyen ve bunların karşılanması </a:t>
            </a:r>
            <a:r>
              <a:rPr lang="tr-TR" sz="2400" dirty="0" smtClean="0">
                <a:latin typeface="Times New Roman" panose="02020603050405020304" pitchFamily="18" charset="0"/>
                <a:cs typeface="Times New Roman" panose="02020603050405020304" pitchFamily="18" charset="0"/>
              </a:rPr>
              <a:t>için gerekli </a:t>
            </a:r>
            <a:r>
              <a:rPr lang="tr-TR" sz="2400" dirty="0">
                <a:latin typeface="Times New Roman" panose="02020603050405020304" pitchFamily="18" charset="0"/>
                <a:cs typeface="Times New Roman" panose="02020603050405020304" pitchFamily="18" charset="0"/>
              </a:rPr>
              <a:t>mal ve hizmetleri sağlayan bir yönetim </a:t>
            </a:r>
            <a:r>
              <a:rPr lang="tr-TR" sz="2400" dirty="0" smtClean="0">
                <a:latin typeface="Times New Roman" panose="02020603050405020304" pitchFamily="18" charset="0"/>
                <a:cs typeface="Times New Roman" panose="02020603050405020304" pitchFamily="18" charset="0"/>
              </a:rPr>
              <a:t>fonksiyonu olarak görülmektedir.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2062956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sz="4000" dirty="0"/>
              <a:t>Halkla İlişkilerde Sorunlar</a:t>
            </a:r>
          </a:p>
        </p:txBody>
      </p:sp>
      <p:sp>
        <p:nvSpPr>
          <p:cNvPr id="3" name="İçerik Yer Tutucusu 2"/>
          <p:cNvSpPr>
            <a:spLocks noGrp="1"/>
          </p:cNvSpPr>
          <p:nvPr>
            <p:ph idx="1"/>
          </p:nvPr>
        </p:nvSpPr>
        <p:spPr>
          <a:xfrm>
            <a:off x="457200" y="1412776"/>
            <a:ext cx="8229600" cy="4911824"/>
          </a:xfrm>
        </p:spPr>
        <p:txBody>
          <a:bodyPr>
            <a:normAutofit fontScale="85000" lnSpcReduction="20000"/>
          </a:bodyPr>
          <a:lstStyle/>
          <a:p>
            <a:pPr marL="0" indent="0" algn="just">
              <a:buNone/>
            </a:pPr>
            <a:r>
              <a:rPr lang="tr-TR" b="1" dirty="0" smtClean="0"/>
              <a:t>	</a:t>
            </a:r>
            <a:r>
              <a:rPr lang="tr-TR" b="1" dirty="0" smtClean="0">
                <a:latin typeface="Times New Roman" pitchFamily="18" charset="0"/>
                <a:cs typeface="Times New Roman" pitchFamily="18" charset="0"/>
              </a:rPr>
              <a:t>Pazarlama </a:t>
            </a:r>
            <a:r>
              <a:rPr lang="tr-TR" b="1" dirty="0">
                <a:latin typeface="Times New Roman" pitchFamily="18" charset="0"/>
                <a:cs typeface="Times New Roman" pitchFamily="18" charset="0"/>
              </a:rPr>
              <a:t>ve halkla ilişkiler arasındaki Farklılıklar:</a:t>
            </a:r>
          </a:p>
          <a:p>
            <a:pPr algn="just"/>
            <a:r>
              <a:rPr lang="tr-TR" dirty="0">
                <a:latin typeface="Times New Roman" pitchFamily="18" charset="0"/>
                <a:cs typeface="Times New Roman" pitchFamily="18" charset="0"/>
              </a:rPr>
              <a:t>Pazarlama, üretici ve tedarikçiden tüketiciye mal veya hizmetlerin aktarımını destekler. Halkla ilişkiler ise, bir kurumla hedef kitlesinin karşılıklı uyumuna yardım eder.</a:t>
            </a:r>
          </a:p>
          <a:p>
            <a:pPr algn="just"/>
            <a:r>
              <a:rPr lang="tr-TR" dirty="0">
                <a:latin typeface="Times New Roman" pitchFamily="18" charset="0"/>
                <a:cs typeface="Times New Roman" pitchFamily="18" charset="0"/>
              </a:rPr>
              <a:t>Pazarlamanın doğrudan amacı satıştır. Halkla ilişkilerin doğrudan amacı, kurumun hedef kitlesiyle karşılıklı anlayışı geliştirmektir.</a:t>
            </a:r>
          </a:p>
          <a:p>
            <a:pPr algn="just"/>
            <a:r>
              <a:rPr lang="tr-TR" dirty="0">
                <a:latin typeface="Times New Roman" pitchFamily="18" charset="0"/>
                <a:cs typeface="Times New Roman" pitchFamily="18" charset="0"/>
              </a:rPr>
              <a:t>Pazarlamanın örtülü amacı kârdır. Pazarlama, kurumun kârlılığına doğrudan katkı sağlar ve mal/hizmetlerin satışını gerçekleştirir. Halkla ilişkilerin örtülü amacı, pozitif algı ve eğilimlerdir.</a:t>
            </a:r>
          </a:p>
          <a:p>
            <a:pPr algn="just"/>
            <a:r>
              <a:rPr lang="tr-TR" dirty="0">
                <a:latin typeface="Times New Roman" pitchFamily="18" charset="0"/>
                <a:cs typeface="Times New Roman" pitchFamily="18" charset="0"/>
              </a:rPr>
              <a:t>Halkla ilişkiler, hedef kitlenin kabulünün artırılması ve satış çalışmalarını da içeren kurumsal etkinliklerin onaylanması için değişik kamularla ilişkileri eşgüdümler.</a:t>
            </a:r>
          </a:p>
          <a:p>
            <a:pPr algn="just"/>
            <a:r>
              <a:rPr lang="tr-TR" dirty="0" smtClean="0">
                <a:latin typeface="Times New Roman" pitchFamily="18" charset="0"/>
                <a:cs typeface="Times New Roman" pitchFamily="18" charset="0"/>
              </a:rPr>
              <a:t>Pazarlamanın </a:t>
            </a:r>
            <a:r>
              <a:rPr lang="tr-TR" dirty="0">
                <a:latin typeface="Times New Roman" pitchFamily="18" charset="0"/>
                <a:cs typeface="Times New Roman" pitchFamily="18" charset="0"/>
              </a:rPr>
              <a:t>başarı ölçümü, satış veya gelir miktarıdır. Halkla ilişkilerin başarı ölçümü </a:t>
            </a:r>
            <a:r>
              <a:rPr lang="tr-TR" dirty="0" smtClean="0">
                <a:latin typeface="Times New Roman" pitchFamily="18" charset="0"/>
                <a:cs typeface="Times New Roman" pitchFamily="18" charset="0"/>
              </a:rPr>
              <a:t>ise, kamuoyunun </a:t>
            </a:r>
            <a:r>
              <a:rPr lang="tr-TR" dirty="0">
                <a:latin typeface="Times New Roman" pitchFamily="18" charset="0"/>
                <a:cs typeface="Times New Roman" pitchFamily="18" charset="0"/>
              </a:rPr>
              <a:t>ifadesi veya kamu desteğinin diğer delilleridir.</a:t>
            </a: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570302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a:t>
            </a:r>
          </a:p>
        </p:txBody>
      </p:sp>
      <p:sp>
        <p:nvSpPr>
          <p:cNvPr id="3" name="İçerik Yer Tutucusu 2"/>
          <p:cNvSpPr>
            <a:spLocks noGrp="1"/>
          </p:cNvSpPr>
          <p:nvPr>
            <p:ph idx="1"/>
          </p:nvPr>
        </p:nvSpPr>
        <p:spPr/>
        <p:txBody>
          <a:bodyPr>
            <a:normAutofit/>
          </a:bodyPr>
          <a:lstStyle/>
          <a:p>
            <a:pPr marL="0" indent="0">
              <a:buNone/>
            </a:pPr>
            <a:r>
              <a:rPr lang="tr-TR" dirty="0" smtClean="0"/>
              <a:t>	Halkla </a:t>
            </a:r>
            <a:r>
              <a:rPr lang="tr-TR" dirty="0"/>
              <a:t>ilişkilerde iki taraf vardır; </a:t>
            </a:r>
          </a:p>
          <a:p>
            <a:endParaRPr lang="tr-TR" dirty="0"/>
          </a:p>
          <a:p>
            <a:pPr marL="0" indent="0">
              <a:buNone/>
            </a:pPr>
            <a:r>
              <a:rPr lang="tr-TR" dirty="0" smtClean="0"/>
              <a:t>	Kurum </a:t>
            </a:r>
            <a:r>
              <a:rPr lang="tr-TR" dirty="0"/>
              <a:t>(memur),  Halk (Vatandaş)</a:t>
            </a:r>
          </a:p>
          <a:p>
            <a:endParaRPr lang="tr-TR" dirty="0"/>
          </a:p>
          <a:p>
            <a:pPr marL="0" indent="0">
              <a:buNone/>
            </a:pPr>
            <a:r>
              <a:rPr lang="tr-TR" dirty="0"/>
              <a:t>Taraflar arasındaki temas ve ilişkiler çok önemlidir. İlişkinin en uygun şekilde yürütülmesi için, bu iki tarafı anlamak ve halkla temasta uygulanacak kuralları, ilkeleri bilmek gerekir.</a:t>
            </a: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5671840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fontScale="90000"/>
          </a:bodyPr>
          <a:lstStyle/>
          <a:p>
            <a:r>
              <a:rPr lang="tr-TR" sz="4000" dirty="0" smtClean="0"/>
              <a:t>Halkla İlişkilerde kapsayıcı Yaklaşım</a:t>
            </a:r>
            <a:endParaRPr lang="tr-TR" sz="4000" dirty="0"/>
          </a:p>
        </p:txBody>
      </p:sp>
      <p:sp>
        <p:nvSpPr>
          <p:cNvPr id="3" name="İçerik Yer Tutucusu 2"/>
          <p:cNvSpPr>
            <a:spLocks noGrp="1"/>
          </p:cNvSpPr>
          <p:nvPr>
            <p:ph idx="1"/>
          </p:nvPr>
        </p:nvSpPr>
        <p:spPr>
          <a:xfrm>
            <a:off x="457200" y="1628800"/>
            <a:ext cx="8229600" cy="4695800"/>
          </a:xfrm>
        </p:spPr>
        <p:txBody>
          <a:bodyPr>
            <a:normAutofit fontScale="85000" lnSpcReduction="20000"/>
          </a:bodyPr>
          <a:lstStyle/>
          <a:p>
            <a:pPr algn="just"/>
            <a:r>
              <a:rPr lang="tr-TR" dirty="0">
                <a:latin typeface="Times New Roman" panose="02020603050405020304" pitchFamily="18" charset="0"/>
                <a:cs typeface="Times New Roman" panose="02020603050405020304" pitchFamily="18" charset="0"/>
              </a:rPr>
              <a:t>Halkla ilişkilerin gelişim çizgisi ve çeşitli dönemlerde belli uygulamalarla bütünleşmesi tek bir tanım vermeyi zorlaştırması nedeniyle, kesin bir halkla ilişkiler tanımı yapmaktan çok, kapsayıcı bir anlayışa yönelmek daha doğru </a:t>
            </a:r>
            <a:r>
              <a:rPr lang="tr-TR" dirty="0" smtClean="0">
                <a:latin typeface="Times New Roman" panose="02020603050405020304" pitchFamily="18" charset="0"/>
                <a:cs typeface="Times New Roman" panose="02020603050405020304" pitchFamily="18" charset="0"/>
              </a:rPr>
              <a:t>olacaktır. </a:t>
            </a:r>
            <a:r>
              <a:rPr lang="tr-TR" dirty="0">
                <a:latin typeface="Times New Roman" panose="02020603050405020304" pitchFamily="18" charset="0"/>
                <a:cs typeface="Times New Roman" panose="02020603050405020304" pitchFamily="18" charset="0"/>
              </a:rPr>
              <a:t>Bu anlayış açıklayıcı bir nitelik taşımak zorundadır</a:t>
            </a:r>
            <a:r>
              <a:rPr lang="tr-TR" dirty="0" smtClean="0">
                <a:latin typeface="Times New Roman" panose="02020603050405020304" pitchFamily="18" charset="0"/>
                <a:cs typeface="Times New Roman" panose="02020603050405020304" pitchFamily="18" charset="0"/>
              </a:rPr>
              <a:t>.</a:t>
            </a:r>
          </a:p>
          <a:p>
            <a:pPr marL="514350" indent="-514350" algn="just">
              <a:buAutoNum type="alphaUcParenR"/>
            </a:pPr>
            <a:r>
              <a:rPr lang="tr-TR" b="1" dirty="0" smtClean="0">
                <a:latin typeface="Times New Roman" panose="02020603050405020304" pitchFamily="18" charset="0"/>
                <a:cs typeface="Times New Roman" panose="02020603050405020304" pitchFamily="18" charset="0"/>
              </a:rPr>
              <a:t>Seçilmiş Tanımlar:</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Edward L. </a:t>
            </a:r>
            <a:r>
              <a:rPr lang="tr-TR" dirty="0" err="1">
                <a:latin typeface="Times New Roman" panose="02020603050405020304" pitchFamily="18" charset="0"/>
                <a:cs typeface="Times New Roman" panose="02020603050405020304" pitchFamily="18" charset="0"/>
              </a:rPr>
              <a:t>Bernays</a:t>
            </a:r>
            <a:r>
              <a:rPr lang="tr-TR" dirty="0">
                <a:latin typeface="Times New Roman" panose="02020603050405020304" pitchFamily="18" charset="0"/>
                <a:cs typeface="Times New Roman" panose="02020603050405020304" pitchFamily="18" charset="0"/>
              </a:rPr>
              <a:t> halkla ilişkileri</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1. Halka bilgi verilmesi</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2. Halkın tutum ve davranışlarını etkilemeye yönelik ikna ve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dirty="0" smtClean="0">
                <a:latin typeface="Times New Roman" panose="02020603050405020304" pitchFamily="18" charset="0"/>
                <a:cs typeface="Times New Roman" panose="02020603050405020304" pitchFamily="18" charset="0"/>
              </a:rPr>
              <a:t> 3.Kuruluş </a:t>
            </a:r>
            <a:r>
              <a:rPr lang="tr-TR" dirty="0">
                <a:latin typeface="Times New Roman" panose="02020603050405020304" pitchFamily="18" charset="0"/>
                <a:cs typeface="Times New Roman" panose="02020603050405020304" pitchFamily="18" charset="0"/>
              </a:rPr>
              <a:t>ile ilgili olduğu toplulukların tutum ve eylemlerinin karşılıklı olarak bütünleştirilmesi çabası olarak tanımlamaktadır</a:t>
            </a:r>
            <a:r>
              <a:rPr lang="tr-TR" dirty="0" smtClean="0">
                <a:latin typeface="Times New Roman" panose="02020603050405020304" pitchFamily="18" charset="0"/>
                <a:cs typeface="Times New Roman" panose="02020603050405020304" pitchFamily="18" charset="0"/>
              </a:rPr>
              <a:t>.</a:t>
            </a:r>
          </a:p>
          <a:p>
            <a:pPr marL="0" indent="0" algn="just">
              <a:buNone/>
            </a:pP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 tanım halkla ilişkilerin hem farklı, hem de birbiri ile ilintili üç yönünü belirlemektedir. Buna göre </a:t>
            </a:r>
            <a:r>
              <a:rPr lang="tr-TR" b="1" u="sng" dirty="0">
                <a:latin typeface="Times New Roman" panose="02020603050405020304" pitchFamily="18" charset="0"/>
                <a:cs typeface="Times New Roman" panose="02020603050405020304" pitchFamily="18" charset="0"/>
              </a:rPr>
              <a:t>bilgi verme</a:t>
            </a:r>
            <a:r>
              <a:rPr lang="tr-TR" b="1" dirty="0">
                <a:latin typeface="Times New Roman" panose="02020603050405020304" pitchFamily="18" charset="0"/>
                <a:cs typeface="Times New Roman" panose="02020603050405020304" pitchFamily="18" charset="0"/>
              </a:rPr>
              <a:t>, </a:t>
            </a:r>
            <a:r>
              <a:rPr lang="tr-TR" b="1" u="sng" dirty="0">
                <a:latin typeface="Times New Roman" panose="02020603050405020304" pitchFamily="18" charset="0"/>
                <a:cs typeface="Times New Roman" panose="02020603050405020304" pitchFamily="18" charset="0"/>
              </a:rPr>
              <a:t>ikna</a:t>
            </a:r>
            <a:r>
              <a:rPr lang="tr-TR" b="1" dirty="0">
                <a:latin typeface="Times New Roman" panose="02020603050405020304" pitchFamily="18" charset="0"/>
                <a:cs typeface="Times New Roman" panose="02020603050405020304" pitchFamily="18" charset="0"/>
              </a:rPr>
              <a:t> ve </a:t>
            </a:r>
            <a:r>
              <a:rPr lang="tr-TR" b="1" u="sng" dirty="0">
                <a:latin typeface="Times New Roman" panose="02020603050405020304" pitchFamily="18" charset="0"/>
                <a:cs typeface="Times New Roman" panose="02020603050405020304" pitchFamily="18" charset="0"/>
              </a:rPr>
              <a:t>bütünleşme </a:t>
            </a:r>
            <a:r>
              <a:rPr lang="tr-TR" dirty="0">
                <a:latin typeface="Times New Roman" panose="02020603050405020304" pitchFamily="18" charset="0"/>
                <a:cs typeface="Times New Roman" panose="02020603050405020304" pitchFamily="18" charset="0"/>
              </a:rPr>
              <a:t>halkla ilişkilerin niteliğini </a:t>
            </a:r>
            <a:r>
              <a:rPr lang="tr-TR" dirty="0" smtClean="0">
                <a:latin typeface="Times New Roman" panose="02020603050405020304" pitchFamily="18" charset="0"/>
                <a:cs typeface="Times New Roman" panose="02020603050405020304" pitchFamily="18" charset="0"/>
              </a:rPr>
              <a:t>oluşturmaktadır.</a:t>
            </a:r>
            <a:endParaRPr lang="tr-TR" dirty="0">
              <a:latin typeface="Times New Roman" panose="02020603050405020304" pitchFamily="18" charset="0"/>
              <a:cs typeface="Times New Roman" panose="02020603050405020304" pitchFamily="18" charset="0"/>
            </a:endParaRPr>
          </a:p>
          <a:p>
            <a:pPr algn="just"/>
            <a:endParaRPr lang="tr-TR" sz="24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1971186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fontScale="90000"/>
          </a:bodyPr>
          <a:lstStyle/>
          <a:p>
            <a:r>
              <a:rPr lang="tr-TR" sz="4000" dirty="0"/>
              <a:t>Halkla İlişkilerde kapsayıcı Yaklaşım</a:t>
            </a:r>
          </a:p>
        </p:txBody>
      </p:sp>
      <p:sp>
        <p:nvSpPr>
          <p:cNvPr id="3" name="İçerik Yer Tutucusu 2"/>
          <p:cNvSpPr>
            <a:spLocks noGrp="1"/>
          </p:cNvSpPr>
          <p:nvPr>
            <p:ph idx="1"/>
          </p:nvPr>
        </p:nvSpPr>
        <p:spPr/>
        <p:txBody>
          <a:bodyPr>
            <a:normAutofit fontScale="92500" lnSpcReduction="10000"/>
          </a:bodyPr>
          <a:lstStyle/>
          <a:p>
            <a:pPr marL="0" indent="0">
              <a:buNone/>
            </a:pPr>
            <a:r>
              <a:rPr lang="tr-TR" dirty="0"/>
              <a:t>Halkla ilişkilerin </a:t>
            </a:r>
            <a:r>
              <a:rPr lang="tr-TR" b="1" u="sng" dirty="0"/>
              <a:t>işlevsel</a:t>
            </a:r>
            <a:r>
              <a:rPr lang="tr-TR" dirty="0"/>
              <a:t> yönü ise </a:t>
            </a:r>
            <a:r>
              <a:rPr lang="tr-TR" dirty="0" err="1" smtClean="0"/>
              <a:t>Robinson’un</a:t>
            </a:r>
            <a:r>
              <a:rPr lang="tr-TR" dirty="0" smtClean="0"/>
              <a:t>  </a:t>
            </a:r>
            <a:r>
              <a:rPr lang="tr-TR" dirty="0"/>
              <a:t>tanımında yer almaktadır. </a:t>
            </a:r>
            <a:r>
              <a:rPr lang="tr-TR" dirty="0" err="1"/>
              <a:t>Robinson</a:t>
            </a:r>
            <a:r>
              <a:rPr lang="tr-TR" dirty="0"/>
              <a:t> halkla ilişkilerin: </a:t>
            </a:r>
          </a:p>
          <a:p>
            <a:r>
              <a:rPr lang="tr-TR" dirty="0" smtClean="0"/>
              <a:t>Bir </a:t>
            </a:r>
            <a:r>
              <a:rPr lang="tr-TR" dirty="0"/>
              <a:t>kuruluşun ilgili olduğu toplulukların tutumlarını ölçme, değerlendirme ve yorumlama, </a:t>
            </a:r>
          </a:p>
          <a:p>
            <a:r>
              <a:rPr lang="tr-TR" dirty="0" smtClean="0"/>
              <a:t>Kuruluşun </a:t>
            </a:r>
            <a:r>
              <a:rPr lang="tr-TR" dirty="0"/>
              <a:t>toplumda gördüğü kabul ve anlayışın artırılmasında yönetime yardımcı olma, </a:t>
            </a:r>
          </a:p>
          <a:p>
            <a:r>
              <a:rPr lang="tr-TR" dirty="0" smtClean="0"/>
              <a:t>Kuruluş </a:t>
            </a:r>
            <a:r>
              <a:rPr lang="tr-TR" dirty="0"/>
              <a:t>amaçlarını İlgili olduğu topluluğun amaç, çıkar ve gereksinimi ile bütünleştirme, </a:t>
            </a:r>
            <a:endParaRPr lang="tr-TR" dirty="0" smtClean="0"/>
          </a:p>
          <a:p>
            <a:r>
              <a:rPr lang="tr-TR" dirty="0"/>
              <a:t> Kuruluşun anlayış ve kabul görmesini sağlayacak programlar geliştirme, uygulama ve değerlendirme olmak üzere dört temel işlevi yerine getirdiğini belirtmektedir.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012992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kapsayıcı Yaklaşım</a:t>
            </a:r>
          </a:p>
        </p:txBody>
      </p:sp>
      <p:sp>
        <p:nvSpPr>
          <p:cNvPr id="3" name="İçerik Yer Tutucusu 2"/>
          <p:cNvSpPr>
            <a:spLocks noGrp="1"/>
          </p:cNvSpPr>
          <p:nvPr>
            <p:ph idx="1"/>
          </p:nvPr>
        </p:nvSpPr>
        <p:spPr/>
        <p:txBody>
          <a:bodyPr>
            <a:normAutofit/>
          </a:bodyPr>
          <a:lstStyle/>
          <a:p>
            <a:pPr marL="0" indent="0" algn="just">
              <a:buNone/>
            </a:pPr>
            <a:r>
              <a:rPr lang="tr-TR" sz="2400" dirty="0" smtClean="0"/>
              <a:t>B) </a:t>
            </a:r>
            <a:r>
              <a:rPr lang="tr-TR" sz="2400" dirty="0"/>
              <a:t>Kapsayıcı Anlayışın İçerdiği </a:t>
            </a:r>
            <a:r>
              <a:rPr lang="tr-TR" sz="2400" dirty="0" smtClean="0"/>
              <a:t>Özellikler</a:t>
            </a:r>
          </a:p>
          <a:p>
            <a:pPr marL="0" indent="0" algn="just">
              <a:buNone/>
            </a:pPr>
            <a:r>
              <a:rPr lang="tr-TR" sz="2400" dirty="0" smtClean="0"/>
              <a:t>Yapılan tanımlar </a:t>
            </a:r>
            <a:r>
              <a:rPr lang="tr-TR" sz="2400" dirty="0"/>
              <a:t>halkla ilişkileri hem açıklamakta hem de belli özelliklerin ortaya çıkmasını sağlamaktadır. Söz konusu özellikler aşağıdaki gibi sıralanabilir</a:t>
            </a:r>
            <a:r>
              <a:rPr lang="tr-TR" sz="2400" dirty="0" smtClean="0"/>
              <a:t>.;</a:t>
            </a:r>
            <a:endParaRPr lang="tr-TR" sz="2400" dirty="0"/>
          </a:p>
          <a:p>
            <a:pPr marL="0" indent="0" algn="just">
              <a:buNone/>
            </a:pPr>
            <a:r>
              <a:rPr lang="tr-TR" sz="2400" b="1" dirty="0" smtClean="0"/>
              <a:t>1</a:t>
            </a:r>
            <a:r>
              <a:rPr lang="tr-TR" sz="2400" b="1" dirty="0"/>
              <a:t>) Etkileşim Olgusu </a:t>
            </a:r>
            <a:r>
              <a:rPr lang="tr-TR" sz="2400" dirty="0"/>
              <a:t>: Halkla ilişkilerde amaç yalnızca kuruluşu halka kabul ettirme ya da halkın her istediğini yapma olmayıp; her iki tarafın birbirini etkileyebilmesi bunun için aralarında bilgi akışının sağlanmasıdır. Bu amaçla bir taraftan halkın beklentileri, istemleri, tutum ve davranışları öğrenilmekte; programlar geliştirerek kuruluşa yönelik kabul ve anlayışın artırılmasına çalışılır</a:t>
            </a:r>
            <a:r>
              <a:rPr lang="tr-TR" dirty="0"/>
              <a:t>.  </a:t>
            </a:r>
          </a:p>
          <a:p>
            <a:endParaRPr lang="tr-TR" dirty="0"/>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1537346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kapsayıcı Yaklaşım</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dirty="0">
                <a:latin typeface="Times New Roman" panose="02020603050405020304" pitchFamily="18" charset="0"/>
                <a:cs typeface="Times New Roman" panose="02020603050405020304" pitchFamily="18" charset="0"/>
              </a:rPr>
              <a:t>2</a:t>
            </a:r>
            <a:r>
              <a:rPr lang="tr-TR" b="1" dirty="0">
                <a:latin typeface="Times New Roman" panose="02020603050405020304" pitchFamily="18" charset="0"/>
                <a:cs typeface="Times New Roman" panose="02020603050405020304" pitchFamily="18" charset="0"/>
              </a:rPr>
              <a:t>) Halk (Kamu) Kavramı: </a:t>
            </a:r>
            <a:r>
              <a:rPr lang="tr-TR" dirty="0">
                <a:latin typeface="Times New Roman" panose="02020603050405020304" pitchFamily="18" charset="0"/>
                <a:cs typeface="Times New Roman" panose="02020603050405020304" pitchFamily="18" charset="0"/>
              </a:rPr>
              <a:t>Halkla ilişkilerdeki halk ya da kamu, günlük yaşamda kullanıldığı anlamdan daha farlı bir kavramdır.</a:t>
            </a:r>
          </a:p>
          <a:p>
            <a:pPr marL="0" indent="0" algn="just">
              <a:buNone/>
            </a:pPr>
            <a:r>
              <a:rPr lang="tr-TR" dirty="0">
                <a:latin typeface="Times New Roman" panose="02020603050405020304" pitchFamily="18" charset="0"/>
                <a:cs typeface="Times New Roman" panose="02020603050405020304" pitchFamily="18" charset="0"/>
              </a:rPr>
              <a:t>Halkla ilişkilerde halk (kamu) sözcüğü ile kuruluştan etkilenen, kuruluşu etkileyen, ortak kanılara-davranışlara ve çıkarlara sahip birey-grup ve kuruluşlar kastedilmektedir. Yani tek ve homojen bir halk/kamu söz konusu değildir.</a:t>
            </a:r>
          </a:p>
          <a:p>
            <a:pPr marL="0" indent="0" algn="just">
              <a:buNone/>
            </a:pPr>
            <a:r>
              <a:rPr lang="tr-TR" dirty="0">
                <a:latin typeface="Times New Roman" panose="02020603050405020304" pitchFamily="18" charset="0"/>
                <a:cs typeface="Times New Roman" panose="02020603050405020304" pitchFamily="18" charset="0"/>
              </a:rPr>
              <a:t>Her kuruluş bu anlamda birden çok kamuya sahiptir, onları etkiler ve onlardan etkilenirler.</a:t>
            </a:r>
          </a:p>
          <a:p>
            <a:pPr marL="0" indent="0" algn="just">
              <a:buNone/>
            </a:pPr>
            <a:r>
              <a:rPr lang="tr-TR" dirty="0">
                <a:latin typeface="Times New Roman" panose="02020603050405020304" pitchFamily="18" charset="0"/>
                <a:cs typeface="Times New Roman" panose="02020603050405020304" pitchFamily="18" charset="0"/>
              </a:rPr>
              <a:t>Çeşitli kamular kuruluşun amaç ve politikalarını kuruluştan farklı yorumlayabilir; bunların beklentileri, sorunları birbirinden farklıdır. Bu farklılık kuruluşun bilgi verme ve ikna etkinliklerinin de farklılaştırılmasını gerektirir.</a:t>
            </a:r>
          </a:p>
          <a:p>
            <a:pPr algn="just"/>
            <a:endParaRPr lang="tr-TR"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6807970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latin typeface="Times New Roman" panose="02020603050405020304" pitchFamily="18" charset="0"/>
                <a:cs typeface="Times New Roman" panose="02020603050405020304" pitchFamily="18" charset="0"/>
              </a:rPr>
              <a:t>Halkla İlişkilerde kapsayıcı Yaklaşım</a:t>
            </a:r>
          </a:p>
        </p:txBody>
      </p:sp>
      <p:sp>
        <p:nvSpPr>
          <p:cNvPr id="3" name="İçerik Yer Tutucusu 2"/>
          <p:cNvSpPr>
            <a:spLocks noGrp="1"/>
          </p:cNvSpPr>
          <p:nvPr>
            <p:ph idx="1"/>
          </p:nvPr>
        </p:nvSpPr>
        <p:spPr/>
        <p:txBody>
          <a:bodyPr>
            <a:normAutofit fontScale="92500"/>
          </a:bodyPr>
          <a:lstStyle/>
          <a:p>
            <a:pPr marL="0" indent="0" algn="just">
              <a:buNone/>
            </a:pPr>
            <a:r>
              <a:rPr lang="tr-TR" b="1" dirty="0">
                <a:latin typeface="Times New Roman" panose="02020603050405020304" pitchFamily="18" charset="0"/>
                <a:cs typeface="Times New Roman" panose="02020603050405020304" pitchFamily="18" charset="0"/>
              </a:rPr>
              <a:t>3) Uzmanlık : </a:t>
            </a:r>
          </a:p>
          <a:p>
            <a:pPr marL="0" indent="0" algn="just">
              <a:buNone/>
            </a:pPr>
            <a:r>
              <a:rPr lang="tr-TR" dirty="0">
                <a:latin typeface="Times New Roman" panose="02020603050405020304" pitchFamily="18" charset="0"/>
                <a:cs typeface="Times New Roman" panose="02020603050405020304" pitchFamily="18" charset="0"/>
              </a:rPr>
              <a:t>Halkla ilişkiler amaçlarını kullanmak için farklı uzmanlık bilgilerini kullanır. Uygulamalı toplumsal ve davranışsal bilimlerden, bunların verilerinden </a:t>
            </a:r>
            <a:r>
              <a:rPr lang="tr-TR" dirty="0" smtClean="0">
                <a:latin typeface="Times New Roman" panose="02020603050405020304" pitchFamily="18" charset="0"/>
                <a:cs typeface="Times New Roman" panose="02020603050405020304" pitchFamily="18" charset="0"/>
              </a:rPr>
              <a:t>yararlanır. Yine </a:t>
            </a:r>
            <a:r>
              <a:rPr lang="tr-TR" dirty="0">
                <a:latin typeface="Times New Roman" panose="02020603050405020304" pitchFamily="18" charset="0"/>
                <a:cs typeface="Times New Roman" panose="02020603050405020304" pitchFamily="18" charset="0"/>
              </a:rPr>
              <a:t>kitleye bilgi verme ve ikna işlevi halkla ilişkileri iletişim olgusuyla bütünleştirir. </a:t>
            </a:r>
            <a:endParaRPr lang="tr-TR" dirty="0" smtClean="0">
              <a:latin typeface="Times New Roman" panose="02020603050405020304" pitchFamily="18" charset="0"/>
              <a:cs typeface="Times New Roman" panose="02020603050405020304" pitchFamily="18" charset="0"/>
            </a:endParaRPr>
          </a:p>
          <a:p>
            <a:pPr marL="0" indent="0" algn="just">
              <a:buNone/>
            </a:pPr>
            <a:r>
              <a:rPr lang="tr-TR" b="1" dirty="0" smtClean="0">
                <a:latin typeface="Times New Roman" panose="02020603050405020304" pitchFamily="18" charset="0"/>
                <a:cs typeface="Times New Roman" panose="02020603050405020304" pitchFamily="18" charset="0"/>
              </a:rPr>
              <a:t>4) </a:t>
            </a:r>
            <a:r>
              <a:rPr lang="tr-TR" b="1" dirty="0">
                <a:latin typeface="Times New Roman" panose="02020603050405020304" pitchFamily="18" charset="0"/>
                <a:cs typeface="Times New Roman" panose="02020603050405020304" pitchFamily="18" charset="0"/>
              </a:rPr>
              <a:t>Yönetim İşlevi olma </a:t>
            </a:r>
            <a:r>
              <a:rPr lang="tr-TR" dirty="0">
                <a:latin typeface="Times New Roman" panose="02020603050405020304" pitchFamily="18" charset="0"/>
                <a:cs typeface="Times New Roman" panose="02020603050405020304" pitchFamily="18" charset="0"/>
              </a:rPr>
              <a:t>: Halkla ilişkiler içinde yer aldığı kuruluşta kitlenin, kitlede kuruluşun amaçlarına uygun değişikliklerin gerçekleştirilmesine yönelik, iki yönlü iletişime dayalı planlı ve sürekli çalışmaları anlatması nedeniyle, yönetim tarafından tasarlanması ve uygulanması gerekir.</a:t>
            </a: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4225682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4000" dirty="0" smtClean="0"/>
              <a:t>Halkla İlişkilerde Yapılanışı</a:t>
            </a:r>
            <a:endParaRPr lang="tr-TR" sz="4000" dirty="0"/>
          </a:p>
        </p:txBody>
      </p:sp>
      <p:sp>
        <p:nvSpPr>
          <p:cNvPr id="3" name="İçerik Yer Tutucusu 2"/>
          <p:cNvSpPr>
            <a:spLocks noGrp="1"/>
          </p:cNvSpPr>
          <p:nvPr>
            <p:ph idx="1"/>
          </p:nvPr>
        </p:nvSpPr>
        <p:spPr/>
        <p:txBody>
          <a:bodyPr>
            <a:normAutofit fontScale="25000" lnSpcReduction="20000"/>
          </a:bodyPr>
          <a:lstStyle/>
          <a:p>
            <a:pPr marL="0" indent="0" algn="just">
              <a:buNone/>
            </a:pPr>
            <a:r>
              <a:rPr lang="tr-TR" sz="8000" dirty="0">
                <a:latin typeface="Times New Roman" pitchFamily="18" charset="0"/>
                <a:cs typeface="Times New Roman" pitchFamily="18" charset="0"/>
              </a:rPr>
              <a:t>Halkla ilişkiler yönetsel bir </a:t>
            </a:r>
            <a:r>
              <a:rPr lang="tr-TR" sz="8000" dirty="0" smtClean="0">
                <a:latin typeface="Times New Roman" pitchFamily="18" charset="0"/>
                <a:cs typeface="Times New Roman" pitchFamily="18" charset="0"/>
              </a:rPr>
              <a:t>işlevdir. Kuruluşun </a:t>
            </a:r>
            <a:r>
              <a:rPr lang="tr-TR" sz="8000" dirty="0">
                <a:latin typeface="Times New Roman" pitchFamily="18" charset="0"/>
                <a:cs typeface="Times New Roman" pitchFamily="18" charset="0"/>
              </a:rPr>
              <a:t>asli işlevleri gibi sürekli olmalı ve kurumsallaşmalıdır.</a:t>
            </a:r>
          </a:p>
          <a:p>
            <a:pPr marL="0" indent="0" algn="just">
              <a:buNone/>
            </a:pPr>
            <a:r>
              <a:rPr lang="tr-TR" sz="8000" b="1" dirty="0" smtClean="0">
                <a:latin typeface="Times New Roman" pitchFamily="18" charset="0"/>
                <a:cs typeface="Times New Roman" pitchFamily="18" charset="0"/>
              </a:rPr>
              <a:t>1-Birim </a:t>
            </a:r>
            <a:r>
              <a:rPr lang="tr-TR" sz="8000" dirty="0">
                <a:latin typeface="Times New Roman" pitchFamily="18" charset="0"/>
                <a:cs typeface="Times New Roman" pitchFamily="18" charset="0"/>
              </a:rPr>
              <a:t>: </a:t>
            </a:r>
            <a:r>
              <a:rPr lang="tr-TR" sz="8000" dirty="0" smtClean="0">
                <a:latin typeface="Times New Roman" pitchFamily="18" charset="0"/>
                <a:cs typeface="Times New Roman" pitchFamily="18" charset="0"/>
              </a:rPr>
              <a:t>Halkla ilişkilerin bir yönetim işlevi olmasının ilk koşulu çalışmaları </a:t>
            </a:r>
            <a:r>
              <a:rPr lang="tr-TR" sz="8000" dirty="0">
                <a:latin typeface="Times New Roman" pitchFamily="18" charset="0"/>
                <a:cs typeface="Times New Roman" pitchFamily="18" charset="0"/>
              </a:rPr>
              <a:t>yürütecek bir birimin varlığı ilk koşuldur.</a:t>
            </a:r>
          </a:p>
          <a:p>
            <a:pPr marL="0" indent="0" algn="just">
              <a:buNone/>
            </a:pPr>
            <a:r>
              <a:rPr lang="tr-TR" sz="8000" b="1" dirty="0" smtClean="0">
                <a:latin typeface="Times New Roman" pitchFamily="18" charset="0"/>
                <a:cs typeface="Times New Roman" pitchFamily="18" charset="0"/>
              </a:rPr>
              <a:t>2-Örgütlenme </a:t>
            </a:r>
            <a:r>
              <a:rPr lang="tr-TR" sz="8000" dirty="0">
                <a:latin typeface="Times New Roman" pitchFamily="18" charset="0"/>
                <a:cs typeface="Times New Roman" pitchFamily="18" charset="0"/>
              </a:rPr>
              <a:t>: Halkla ilişkilerin işlevlerine uygun olarak örgütlenmesi ikinci koşuldur.</a:t>
            </a:r>
          </a:p>
          <a:p>
            <a:pPr marL="0" indent="0" algn="just">
              <a:buNone/>
            </a:pPr>
            <a:r>
              <a:rPr lang="tr-TR" sz="8000" b="1" dirty="0" smtClean="0">
                <a:latin typeface="Times New Roman" pitchFamily="18" charset="0"/>
                <a:cs typeface="Times New Roman" pitchFamily="18" charset="0"/>
              </a:rPr>
              <a:t>3-Süreç</a:t>
            </a:r>
            <a:r>
              <a:rPr lang="tr-TR" sz="8000" dirty="0" smtClean="0">
                <a:latin typeface="Times New Roman" pitchFamily="18" charset="0"/>
                <a:cs typeface="Times New Roman" pitchFamily="18" charset="0"/>
              </a:rPr>
              <a:t> </a:t>
            </a:r>
            <a:r>
              <a:rPr lang="tr-TR" sz="8000" dirty="0">
                <a:latin typeface="Times New Roman" pitchFamily="18" charset="0"/>
                <a:cs typeface="Times New Roman" pitchFamily="18" charset="0"/>
              </a:rPr>
              <a:t>: Amaçların gerçekleşebilmesi için üçüncü koşuldur. Her biri farklı, ama </a:t>
            </a:r>
            <a:r>
              <a:rPr lang="tr-TR" sz="8000" dirty="0" smtClean="0">
                <a:latin typeface="Times New Roman" pitchFamily="18" charset="0"/>
                <a:cs typeface="Times New Roman" pitchFamily="18" charset="0"/>
              </a:rPr>
              <a:t>birbirleri ile bağlantılı aşamaların </a:t>
            </a:r>
            <a:r>
              <a:rPr lang="tr-TR" sz="8000" dirty="0">
                <a:latin typeface="Times New Roman" pitchFamily="18" charset="0"/>
                <a:cs typeface="Times New Roman" pitchFamily="18" charset="0"/>
              </a:rPr>
              <a:t>gerçekleştirilmesidir. </a:t>
            </a:r>
          </a:p>
          <a:p>
            <a:pPr marL="0" indent="0" algn="just">
              <a:buNone/>
            </a:pPr>
            <a:r>
              <a:rPr lang="tr-TR" sz="8000" dirty="0">
                <a:latin typeface="Times New Roman" pitchFamily="18" charset="0"/>
                <a:cs typeface="Times New Roman" pitchFamily="18" charset="0"/>
              </a:rPr>
              <a:t>Bu aşamalar;</a:t>
            </a:r>
          </a:p>
          <a:p>
            <a:pPr marL="0" indent="0" algn="just">
              <a:buNone/>
            </a:pPr>
            <a:endParaRPr lang="tr-TR" sz="8000" dirty="0">
              <a:latin typeface="Times New Roman" pitchFamily="18" charset="0"/>
              <a:cs typeface="Times New Roman" pitchFamily="18" charset="0"/>
            </a:endParaRPr>
          </a:p>
          <a:p>
            <a:pPr marL="0" indent="0" algn="just">
              <a:buNone/>
            </a:pPr>
            <a:r>
              <a:rPr lang="tr-TR" sz="8000" dirty="0">
                <a:latin typeface="Times New Roman" pitchFamily="18" charset="0"/>
                <a:cs typeface="Times New Roman" pitchFamily="18" charset="0"/>
              </a:rPr>
              <a:t> Bilgi toplama ( araştırma </a:t>
            </a:r>
            <a:r>
              <a:rPr lang="tr-TR" sz="8000" dirty="0" smtClean="0">
                <a:latin typeface="Times New Roman" pitchFamily="18" charset="0"/>
                <a:cs typeface="Times New Roman" pitchFamily="18" charset="0"/>
              </a:rPr>
              <a:t>)</a:t>
            </a:r>
          </a:p>
          <a:p>
            <a:pPr marL="0" indent="0" algn="just">
              <a:buNone/>
            </a:pPr>
            <a:r>
              <a:rPr lang="tr-TR" sz="8000" dirty="0">
                <a:latin typeface="Times New Roman" pitchFamily="18" charset="0"/>
                <a:cs typeface="Times New Roman" pitchFamily="18" charset="0"/>
              </a:rPr>
              <a:t> </a:t>
            </a:r>
            <a:r>
              <a:rPr lang="tr-TR" sz="8000" dirty="0" smtClean="0">
                <a:latin typeface="Times New Roman" pitchFamily="18" charset="0"/>
                <a:cs typeface="Times New Roman" pitchFamily="18" charset="0"/>
              </a:rPr>
              <a:t>Planlama</a:t>
            </a:r>
            <a:endParaRPr lang="tr-TR" sz="8000" dirty="0">
              <a:latin typeface="Times New Roman" pitchFamily="18" charset="0"/>
              <a:cs typeface="Times New Roman" pitchFamily="18" charset="0"/>
            </a:endParaRPr>
          </a:p>
          <a:p>
            <a:pPr marL="0" indent="0" algn="just">
              <a:buNone/>
            </a:pPr>
            <a:r>
              <a:rPr lang="tr-TR" sz="8000" dirty="0">
                <a:latin typeface="Times New Roman" pitchFamily="18" charset="0"/>
                <a:cs typeface="Times New Roman" pitchFamily="18" charset="0"/>
              </a:rPr>
              <a:t> İletişim </a:t>
            </a:r>
          </a:p>
          <a:p>
            <a:pPr marL="0" indent="0" algn="just">
              <a:buNone/>
            </a:pPr>
            <a:r>
              <a:rPr lang="tr-TR" sz="8000" dirty="0">
                <a:latin typeface="Times New Roman" pitchFamily="18" charset="0"/>
                <a:cs typeface="Times New Roman" pitchFamily="18" charset="0"/>
              </a:rPr>
              <a:t> Değerlendirme</a:t>
            </a:r>
          </a:p>
          <a:p>
            <a:pPr marL="0" indent="0" algn="just">
              <a:buNone/>
            </a:pPr>
            <a:endParaRPr lang="tr-TR" sz="8000" dirty="0">
              <a:latin typeface="Times New Roman" pitchFamily="18" charset="0"/>
              <a:cs typeface="Times New Roman" pitchFamily="18" charset="0"/>
            </a:endParaRPr>
          </a:p>
          <a:p>
            <a:pPr marL="0" indent="0">
              <a:buNone/>
            </a:pPr>
            <a:endParaRPr lang="tr-TR" dirty="0"/>
          </a:p>
          <a:p>
            <a:pPr marL="0" indent="0">
              <a:buNone/>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3082360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96720"/>
          </a:xfrm>
        </p:spPr>
        <p:txBody>
          <a:bodyPr>
            <a:normAutofit/>
          </a:bodyPr>
          <a:lstStyle/>
          <a:p>
            <a:r>
              <a:rPr lang="tr-TR" sz="4000" dirty="0" smtClean="0"/>
              <a:t>Halkla İlişkiler Sürecinin Aşamaları</a:t>
            </a:r>
            <a:endParaRPr lang="tr-TR" sz="4000" dirty="0"/>
          </a:p>
        </p:txBody>
      </p:sp>
      <p:sp>
        <p:nvSpPr>
          <p:cNvPr id="3" name="İçerik Yer Tutucusu 2"/>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1-Bilgi toplama (araştırma):</a:t>
            </a:r>
          </a:p>
          <a:p>
            <a:endParaRPr lang="tr-TR"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Kuruluşların </a:t>
            </a:r>
            <a:r>
              <a:rPr lang="tr-TR" dirty="0">
                <a:latin typeface="Times New Roman" panose="02020603050405020304" pitchFamily="18" charset="0"/>
                <a:cs typeface="Times New Roman" panose="02020603050405020304" pitchFamily="18" charset="0"/>
              </a:rPr>
              <a:t>çevrelerini tanımaları, kendilerini etkileyen etmenler hakkında bilgi edinmeleri amaçlarını gerçekleştirmeleri, çevreleri ile uyumlu ilişkiler kurma açısından önemlidir.</a:t>
            </a:r>
          </a:p>
          <a:p>
            <a:pPr marL="0" indent="0">
              <a:buNone/>
            </a:pPr>
            <a:r>
              <a:rPr lang="tr-TR" dirty="0" smtClean="0">
                <a:latin typeface="Times New Roman" panose="02020603050405020304" pitchFamily="18" charset="0"/>
                <a:cs typeface="Times New Roman" panose="02020603050405020304" pitchFamily="18" charset="0"/>
              </a:rPr>
              <a:t>Halkla </a:t>
            </a:r>
            <a:r>
              <a:rPr lang="tr-TR" dirty="0">
                <a:latin typeface="Times New Roman" panose="02020603050405020304" pitchFamily="18" charset="0"/>
                <a:cs typeface="Times New Roman" panose="02020603050405020304" pitchFamily="18" charset="0"/>
              </a:rPr>
              <a:t>ilişkiler bir bilgi alma ve verme olgusudur.</a:t>
            </a:r>
          </a:p>
          <a:p>
            <a:endParaRPr lang="tr-TR" dirty="0">
              <a:latin typeface="Times New Roman" panose="02020603050405020304" pitchFamily="18" charset="0"/>
              <a:cs typeface="Times New Roman" panose="02020603050405020304" pitchFamily="18" charset="0"/>
            </a:endParaRPr>
          </a:p>
          <a:p>
            <a:pPr marL="0" indent="0">
              <a:buNone/>
            </a:pPr>
            <a:r>
              <a:rPr lang="tr-TR" dirty="0" smtClean="0">
                <a:latin typeface="Times New Roman" panose="02020603050405020304" pitchFamily="18" charset="0"/>
                <a:cs typeface="Times New Roman" panose="02020603050405020304" pitchFamily="18" charset="0"/>
              </a:rPr>
              <a:t>	Bilgi toplama yolları</a:t>
            </a:r>
          </a:p>
          <a:p>
            <a:pPr lvl="3"/>
            <a:r>
              <a:rPr lang="tr-TR" sz="2600" dirty="0" smtClean="0">
                <a:latin typeface="Times New Roman" panose="02020603050405020304" pitchFamily="18" charset="0"/>
                <a:cs typeface="Times New Roman" panose="02020603050405020304" pitchFamily="18" charset="0"/>
              </a:rPr>
              <a:t>1. Mevcut kaynakların incelenmesi</a:t>
            </a:r>
          </a:p>
          <a:p>
            <a:pPr lvl="3"/>
            <a:r>
              <a:rPr lang="tr-TR" sz="2600" dirty="0" smtClean="0">
                <a:latin typeface="Times New Roman" panose="02020603050405020304" pitchFamily="18" charset="0"/>
                <a:cs typeface="Times New Roman" panose="02020603050405020304" pitchFamily="18" charset="0"/>
              </a:rPr>
              <a:t>2. Basını izleme</a:t>
            </a:r>
          </a:p>
          <a:p>
            <a:pPr lvl="3"/>
            <a:r>
              <a:rPr lang="tr-TR" sz="2600" dirty="0" smtClean="0">
                <a:latin typeface="Times New Roman" panose="02020603050405020304" pitchFamily="18" charset="0"/>
                <a:cs typeface="Times New Roman" panose="02020603050405020304" pitchFamily="18" charset="0"/>
              </a:rPr>
              <a:t>3. Kuruluş kaynakları</a:t>
            </a:r>
          </a:p>
          <a:p>
            <a:pPr lvl="3"/>
            <a:r>
              <a:rPr lang="tr-TR" sz="2600" dirty="0" smtClean="0">
                <a:latin typeface="Times New Roman" panose="02020603050405020304" pitchFamily="18" charset="0"/>
                <a:cs typeface="Times New Roman" panose="02020603050405020304" pitchFamily="18" charset="0"/>
              </a:rPr>
              <a:t>4. Bilimsel Yöntemlerin kullanılması</a:t>
            </a:r>
            <a:endParaRPr lang="tr-TR" sz="2600" dirty="0">
              <a:latin typeface="Times New Roman" panose="02020603050405020304" pitchFamily="18" charset="0"/>
              <a:cs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4744630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636680"/>
          </a:xfrm>
        </p:spPr>
        <p:txBody>
          <a:bodyPr>
            <a:normAutofit fontScale="90000"/>
          </a:bodyPr>
          <a:lstStyle/>
          <a:p>
            <a:r>
              <a:rPr lang="tr-TR" sz="4000" dirty="0" smtClean="0"/>
              <a:t>Halkla ilişkiler sürecinin aşamaları</a:t>
            </a:r>
            <a:endParaRPr lang="tr-TR" sz="4000" dirty="0"/>
          </a:p>
        </p:txBody>
      </p:sp>
      <p:sp>
        <p:nvSpPr>
          <p:cNvPr id="3" name="2 İçerik Yer Tutucusu"/>
          <p:cNvSpPr>
            <a:spLocks noGrp="1"/>
          </p:cNvSpPr>
          <p:nvPr>
            <p:ph idx="1"/>
          </p:nvPr>
        </p:nvSpPr>
        <p:spPr/>
        <p:txBody>
          <a:bodyPr/>
          <a:lstStyle/>
          <a:p>
            <a:pPr marL="0" indent="0">
              <a:buNone/>
            </a:pPr>
            <a:r>
              <a:rPr lang="tr-TR" dirty="0" smtClean="0"/>
              <a:t>Bilimsel araştırmalar neyi çözümlemeye yatkın oldukları açısından üçe ayrılır;</a:t>
            </a:r>
          </a:p>
          <a:p>
            <a:pPr lvl="1"/>
            <a:r>
              <a:rPr lang="tr-TR" dirty="0" smtClean="0"/>
              <a:t>Anlamaya yönelik araştırmalar(Kişi grup ve ya da örgütlerin ayrıntılı olarak incelenmesi)</a:t>
            </a:r>
          </a:p>
          <a:p>
            <a:pPr lvl="1"/>
            <a:r>
              <a:rPr lang="tr-TR" dirty="0" smtClean="0"/>
              <a:t>Betimleyici araştırmalar (Birey  ya da grupların özelliklerinin saptanması</a:t>
            </a:r>
          </a:p>
          <a:p>
            <a:pPr lvl="1"/>
            <a:r>
              <a:rPr lang="tr-TR" dirty="0" smtClean="0"/>
              <a:t>Açıklayıcı araştırmalar (Çeşitli değişkenler  arasındaki nedensel ilişkileri aramaya bu ilişkilerle ilgili çeşitli varsayımları sınamaya yönelik araştırmalardır).</a:t>
            </a: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a:bodyPr>
          <a:lstStyle/>
          <a:p>
            <a:r>
              <a:rPr lang="tr-TR" sz="4000" dirty="0" smtClean="0"/>
              <a:t>Halkla İlişkiler Sürecinin Aşamaları</a:t>
            </a:r>
            <a:endParaRPr lang="tr-TR" sz="4000" dirty="0"/>
          </a:p>
        </p:txBody>
      </p:sp>
      <p:sp>
        <p:nvSpPr>
          <p:cNvPr id="3" name="İçerik Yer Tutucusu 2"/>
          <p:cNvSpPr>
            <a:spLocks noGrp="1"/>
          </p:cNvSpPr>
          <p:nvPr>
            <p:ph idx="1"/>
          </p:nvPr>
        </p:nvSpPr>
        <p:spPr/>
        <p:txBody>
          <a:bodyPr>
            <a:noAutofit/>
          </a:bodyPr>
          <a:lstStyle/>
          <a:p>
            <a:pPr algn="just"/>
            <a:r>
              <a:rPr lang="tr-TR" sz="2400" dirty="0" smtClean="0">
                <a:latin typeface="Times New Roman" panose="02020603050405020304" pitchFamily="18" charset="0"/>
                <a:cs typeface="Times New Roman" panose="02020603050405020304" pitchFamily="18" charset="0"/>
              </a:rPr>
              <a:t>2-Planlama</a:t>
            </a: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Belirlenen </a:t>
            </a:r>
            <a:r>
              <a:rPr lang="tr-TR" sz="2400" dirty="0">
                <a:latin typeface="Times New Roman" panose="02020603050405020304" pitchFamily="18" charset="0"/>
                <a:cs typeface="Times New Roman" panose="02020603050405020304" pitchFamily="18" charset="0"/>
              </a:rPr>
              <a:t>amaçları gerçekleştirmek için gerekli olan araçların saptanması ile ilgili bir kavram olup “amaçların ve bu amaçlara ulaşmak için nelerin, ne zaman, nerede, neyle ve kimlerce, nasıl yapılacağının” belirlenmesidir.</a:t>
            </a:r>
          </a:p>
          <a:p>
            <a:pPr marL="0" indent="0" algn="just">
              <a:buNone/>
            </a:pPr>
            <a:r>
              <a:rPr lang="tr-TR" sz="2400" dirty="0" smtClean="0">
                <a:latin typeface="Times New Roman" panose="02020603050405020304" pitchFamily="18" charset="0"/>
                <a:cs typeface="Times New Roman" panose="02020603050405020304" pitchFamily="18" charset="0"/>
              </a:rPr>
              <a:t>Planlama </a:t>
            </a:r>
            <a:r>
              <a:rPr lang="tr-TR" sz="2400" dirty="0">
                <a:latin typeface="Times New Roman" panose="02020603050405020304" pitchFamily="18" charset="0"/>
                <a:cs typeface="Times New Roman" panose="02020603050405020304" pitchFamily="18" charset="0"/>
              </a:rPr>
              <a:t>yalnızca içinde bulunan anı kapsamaz, ileriye doğru bir bakışı içerir.</a:t>
            </a:r>
          </a:p>
          <a:p>
            <a:pPr marL="0" indent="0" algn="just">
              <a:buNone/>
            </a:pPr>
            <a:r>
              <a:rPr lang="tr-TR" sz="2400" dirty="0" smtClean="0">
                <a:latin typeface="Times New Roman" panose="02020603050405020304" pitchFamily="18" charset="0"/>
                <a:cs typeface="Times New Roman" panose="02020603050405020304" pitchFamily="18" charset="0"/>
              </a:rPr>
              <a:t>Onarıcı </a:t>
            </a:r>
            <a:r>
              <a:rPr lang="tr-TR" sz="2400" dirty="0">
                <a:latin typeface="Times New Roman" panose="02020603050405020304" pitchFamily="18" charset="0"/>
                <a:cs typeface="Times New Roman" panose="02020603050405020304" pitchFamily="18" charset="0"/>
              </a:rPr>
              <a:t>planlar</a:t>
            </a:r>
            <a:r>
              <a:rPr lang="tr-TR" sz="2400" dirty="0" smtClean="0">
                <a:latin typeface="Times New Roman" panose="02020603050405020304" pitchFamily="18" charset="0"/>
                <a:cs typeface="Times New Roman" panose="02020603050405020304" pitchFamily="18" charset="0"/>
              </a:rPr>
              <a:t>; kriz </a:t>
            </a:r>
            <a:r>
              <a:rPr lang="tr-TR" sz="2400" dirty="0">
                <a:latin typeface="Times New Roman" panose="02020603050405020304" pitchFamily="18" charset="0"/>
                <a:cs typeface="Times New Roman" panose="02020603050405020304" pitchFamily="18" charset="0"/>
              </a:rPr>
              <a:t>anlarında oraya çıkar, belli bir andaki sorunu çözmek için yapılır.</a:t>
            </a:r>
          </a:p>
          <a:p>
            <a:pPr marL="0" indent="0" algn="just">
              <a:buNone/>
            </a:pPr>
            <a:r>
              <a:rPr lang="tr-TR" sz="2400" dirty="0" smtClean="0">
                <a:latin typeface="Times New Roman" panose="02020603050405020304" pitchFamily="18" charset="0"/>
                <a:cs typeface="Times New Roman" panose="02020603050405020304" pitchFamily="18" charset="0"/>
              </a:rPr>
              <a:t>Önleyici </a:t>
            </a:r>
            <a:r>
              <a:rPr lang="tr-TR" sz="2400" dirty="0">
                <a:latin typeface="Times New Roman" panose="02020603050405020304" pitchFamily="18" charset="0"/>
                <a:cs typeface="Times New Roman" panose="02020603050405020304" pitchFamily="18" charset="0"/>
              </a:rPr>
              <a:t>planlar</a:t>
            </a:r>
            <a:r>
              <a:rPr lang="tr-TR" sz="2400" dirty="0" smtClean="0">
                <a:latin typeface="Times New Roman" panose="02020603050405020304" pitchFamily="18" charset="0"/>
                <a:cs typeface="Times New Roman" panose="02020603050405020304" pitchFamily="18" charset="0"/>
              </a:rPr>
              <a:t>; ileriye </a:t>
            </a:r>
            <a:r>
              <a:rPr lang="tr-TR" sz="2400" dirty="0">
                <a:latin typeface="Times New Roman" panose="02020603050405020304" pitchFamily="18" charset="0"/>
                <a:cs typeface="Times New Roman" panose="02020603050405020304" pitchFamily="18" charset="0"/>
              </a:rPr>
              <a:t>yönelik sorunların neler olacağını  belirleyen ve krizi önleyen planlar.</a:t>
            </a:r>
          </a:p>
          <a:p>
            <a:endParaRPr lang="tr-TR" sz="2400" dirty="0"/>
          </a:p>
          <a:p>
            <a:endParaRPr lang="tr-TR" sz="2400"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42778159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476672"/>
            <a:ext cx="8229600" cy="792088"/>
          </a:xfrm>
        </p:spPr>
        <p:txBody>
          <a:bodyPr>
            <a:normAutofit fontScale="90000"/>
          </a:bodyPr>
          <a:lstStyle/>
          <a:p>
            <a:r>
              <a:rPr lang="tr-TR" dirty="0"/>
              <a:t>Halkla İlişkiler Sürecinin Aşamaları</a:t>
            </a:r>
          </a:p>
        </p:txBody>
      </p:sp>
      <p:sp>
        <p:nvSpPr>
          <p:cNvPr id="3" name="İçerik Yer Tutucusu 2"/>
          <p:cNvSpPr>
            <a:spLocks noGrp="1"/>
          </p:cNvSpPr>
          <p:nvPr>
            <p:ph idx="1"/>
          </p:nvPr>
        </p:nvSpPr>
        <p:spPr>
          <a:xfrm>
            <a:off x="457200" y="1484784"/>
            <a:ext cx="8229600" cy="4839816"/>
          </a:xfrm>
        </p:spPr>
        <p:txBody>
          <a:bodyPr/>
          <a:lstStyle/>
          <a:p>
            <a:r>
              <a:rPr lang="tr-TR" sz="2400" b="1" dirty="0">
                <a:latin typeface="Times New Roman" pitchFamily="18" charset="0"/>
                <a:cs typeface="Times New Roman" pitchFamily="18" charset="0"/>
              </a:rPr>
              <a:t>3-Uygulama ( iletişim </a:t>
            </a:r>
            <a:r>
              <a:rPr lang="tr-TR" sz="2400" dirty="0" smtClean="0">
                <a:latin typeface="Times New Roman" pitchFamily="18" charset="0"/>
                <a:cs typeface="Times New Roman" pitchFamily="18" charset="0"/>
              </a:rPr>
              <a:t>): Ortak semboller aracılığıyla, anlamların, duygu düşünce ve davranışların aktarılma sürecidir.</a:t>
            </a:r>
          </a:p>
          <a:p>
            <a:endParaRPr lang="tr-TR" dirty="0"/>
          </a:p>
        </p:txBody>
      </p:sp>
      <p:pic>
        <p:nvPicPr>
          <p:cNvPr id="2050" name="Picture 2" descr="C:\Users\user\Desktop\letm_s1.p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2276872"/>
            <a:ext cx="8714804" cy="4581128"/>
          </a:xfrm>
          <a:prstGeom prst="rect">
            <a:avLst/>
          </a:prstGeom>
          <a:noFill/>
          <a:extLst>
            <a:ext uri="{909E8E84-426E-40DD-AFC4-6F175D3DCCD1}">
              <a14:hiddenFill xmlns:a14="http://schemas.microsoft.com/office/drawing/2010/main" xmlns="">
                <a:solidFill>
                  <a:srgbClr val="FFFFFF"/>
                </a:solidFill>
              </a14:hiddenFill>
            </a:ext>
          </a:extLst>
        </p:spPr>
      </p:pic>
      <p:sp>
        <p:nvSpPr>
          <p:cNvPr id="5" name="4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495386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a:t>
            </a:r>
          </a:p>
        </p:txBody>
      </p:sp>
      <p:sp>
        <p:nvSpPr>
          <p:cNvPr id="3" name="İçerik Yer Tutucusu 2"/>
          <p:cNvSpPr>
            <a:spLocks noGrp="1"/>
          </p:cNvSpPr>
          <p:nvPr>
            <p:ph idx="1"/>
          </p:nvPr>
        </p:nvSpPr>
        <p:spPr/>
        <p:txBody>
          <a:bodyPr/>
          <a:lstStyle/>
          <a:p>
            <a:pPr marL="0" indent="0">
              <a:buNone/>
            </a:pPr>
            <a:r>
              <a:rPr lang="tr-TR" dirty="0" smtClean="0"/>
              <a:t>	Memur</a:t>
            </a:r>
            <a:r>
              <a:rPr lang="tr-TR" dirty="0"/>
              <a:t>:</a:t>
            </a:r>
          </a:p>
          <a:p>
            <a:pPr marL="0" indent="0">
              <a:buNone/>
            </a:pPr>
            <a:endParaRPr lang="tr-TR" dirty="0"/>
          </a:p>
          <a:p>
            <a:r>
              <a:rPr lang="tr-TR" dirty="0"/>
              <a:t>Halkla yapılan temaslarda, taraflardan birisi </a:t>
            </a:r>
            <a:r>
              <a:rPr lang="tr-TR" dirty="0" smtClean="0"/>
              <a:t>olarak memurlar</a:t>
            </a:r>
            <a:r>
              <a:rPr lang="tr-TR" dirty="0"/>
              <a:t>, önce </a:t>
            </a:r>
            <a:r>
              <a:rPr lang="tr-TR" dirty="0" smtClean="0"/>
              <a:t>kendilerini </a:t>
            </a:r>
            <a:r>
              <a:rPr lang="tr-TR" dirty="0"/>
              <a:t>anlamalı gerekiyorsa </a:t>
            </a:r>
            <a:r>
              <a:rPr lang="tr-TR" dirty="0" smtClean="0"/>
              <a:t>değişmelidir. </a:t>
            </a:r>
            <a:r>
              <a:rPr lang="tr-TR" dirty="0"/>
              <a:t>Kendimizi anlamak, kendimizi öğrenmek ve bilmek demektir.</a:t>
            </a:r>
          </a:p>
          <a:p>
            <a:endParaRPr lang="tr-TR" dirty="0"/>
          </a:p>
          <a:p>
            <a:r>
              <a:rPr lang="tr-TR" dirty="0"/>
              <a:t>Bir memurun yapması gereken şey, daima kendi tepkilerini eleştirmek ve daha uygun davranmaya çalışmaktır. </a:t>
            </a: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1123568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116632"/>
            <a:ext cx="8229600" cy="1080120"/>
          </a:xfrm>
        </p:spPr>
        <p:txBody>
          <a:bodyPr>
            <a:normAutofit/>
          </a:bodyPr>
          <a:lstStyle/>
          <a:p>
            <a:r>
              <a:rPr lang="tr-TR" dirty="0"/>
              <a:t> </a:t>
            </a:r>
            <a:r>
              <a:rPr lang="tr-TR" sz="4000" dirty="0"/>
              <a:t>İletişim </a:t>
            </a:r>
            <a:r>
              <a:rPr lang="tr-TR" sz="4000" dirty="0" smtClean="0"/>
              <a:t>Süreci</a:t>
            </a:r>
            <a:endParaRPr lang="tr-TR" sz="4000" dirty="0"/>
          </a:p>
        </p:txBody>
      </p:sp>
      <p:sp>
        <p:nvSpPr>
          <p:cNvPr id="3" name="İçerik Yer Tutucusu 2"/>
          <p:cNvSpPr>
            <a:spLocks noGrp="1"/>
          </p:cNvSpPr>
          <p:nvPr>
            <p:ph idx="1"/>
          </p:nvPr>
        </p:nvSpPr>
        <p:spPr>
          <a:xfrm>
            <a:off x="457200" y="1196752"/>
            <a:ext cx="8229600" cy="5661248"/>
          </a:xfrm>
        </p:spPr>
        <p:txBody>
          <a:bodyPr>
            <a:noAutofit/>
          </a:bodyPr>
          <a:lstStyle/>
          <a:p>
            <a:pPr algn="just"/>
            <a:r>
              <a:rPr lang="tr-TR" sz="2000" b="1" dirty="0" smtClean="0">
                <a:latin typeface="Times New Roman" panose="02020603050405020304" pitchFamily="18" charset="0"/>
                <a:cs typeface="Times New Roman" panose="02020603050405020304" pitchFamily="18" charset="0"/>
              </a:rPr>
              <a:t>Kaynak(verici): </a:t>
            </a:r>
            <a:r>
              <a:rPr lang="tr-TR" sz="2000" dirty="0">
                <a:latin typeface="Times New Roman" panose="02020603050405020304" pitchFamily="18" charset="0"/>
                <a:cs typeface="Times New Roman" panose="02020603050405020304" pitchFamily="18" charset="0"/>
              </a:rPr>
              <a:t>Mesajı ileten insan ya da kurum olabilir. Vericinin işlevi gönderilecek mesajın önce saptanması , sonra anlaşılır nitelikte olmasına özen göstermektedir.</a:t>
            </a:r>
          </a:p>
          <a:p>
            <a:pPr algn="just"/>
            <a:r>
              <a:rPr lang="tr-TR" sz="2000" b="1" dirty="0" smtClean="0">
                <a:latin typeface="Times New Roman" panose="02020603050405020304" pitchFamily="18" charset="0"/>
                <a:cs typeface="Times New Roman" panose="02020603050405020304" pitchFamily="18" charset="0"/>
              </a:rPr>
              <a:t>Mesaj</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Burada iki nokta önem taşır; mesajın dili ve içeriği. Mesajın dili, alıcı tarafından zorlanmaksızın anlaşılabilir, net ve kesin nitelik taşımasını ifade eder.</a:t>
            </a:r>
          </a:p>
          <a:p>
            <a:pPr algn="just"/>
            <a:r>
              <a:rPr lang="tr-TR" sz="2000" b="1" dirty="0" smtClean="0">
                <a:latin typeface="Times New Roman" panose="02020603050405020304" pitchFamily="18" charset="0"/>
                <a:cs typeface="Times New Roman" panose="02020603050405020304" pitchFamily="18" charset="0"/>
              </a:rPr>
              <a:t>Kanal</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Mesajın alıcıya iletildiği yol ya da araçlardır. Bunlar yazılı , sözlü, sözsüz veya görsel işitsel araçlar olabilir.</a:t>
            </a:r>
          </a:p>
          <a:p>
            <a:pPr algn="just"/>
            <a:r>
              <a:rPr lang="tr-TR" sz="2000" b="1" dirty="0" smtClean="0">
                <a:latin typeface="Times New Roman" panose="02020603050405020304" pitchFamily="18" charset="0"/>
                <a:cs typeface="Times New Roman" panose="02020603050405020304" pitchFamily="18" charset="0"/>
              </a:rPr>
              <a:t>Alıcı </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İletişim sürecinin son aşaması alıcıdır. Bir kişi ya da grup olabilir. Alıcı gelen mesajı kendi anlayış yeteneğine, biraz da çıkarlarına uygun biçimde değerlendirir</a:t>
            </a:r>
            <a:r>
              <a:rPr lang="tr-TR" sz="2000" dirty="0" smtClean="0">
                <a:latin typeface="Times New Roman" panose="02020603050405020304" pitchFamily="18" charset="0"/>
                <a:cs typeface="Times New Roman" panose="02020603050405020304" pitchFamily="18" charset="0"/>
              </a:rPr>
              <a:t>.</a:t>
            </a:r>
          </a:p>
          <a:p>
            <a:pPr algn="just"/>
            <a:r>
              <a:rPr lang="tr-TR" sz="2000" b="1" dirty="0" smtClean="0">
                <a:latin typeface="Times New Roman" panose="02020603050405020304" pitchFamily="18" charset="0"/>
                <a:cs typeface="Times New Roman" panose="02020603050405020304" pitchFamily="18" charset="0"/>
              </a:rPr>
              <a:t>Geri </a:t>
            </a:r>
            <a:r>
              <a:rPr lang="tr-TR" sz="2000" b="1" dirty="0">
                <a:latin typeface="Times New Roman" panose="02020603050405020304" pitchFamily="18" charset="0"/>
                <a:cs typeface="Times New Roman" panose="02020603050405020304" pitchFamily="18" charset="0"/>
              </a:rPr>
              <a:t>Bildirim Süreci: </a:t>
            </a:r>
            <a:r>
              <a:rPr lang="tr-TR" sz="2000" dirty="0">
                <a:latin typeface="Times New Roman" panose="02020603050405020304" pitchFamily="18" charset="0"/>
                <a:cs typeface="Times New Roman" panose="02020603050405020304" pitchFamily="18" charset="0"/>
              </a:rPr>
              <a:t>İletişimin tamamlanması için mesajın kaynağına dönüşü gerekir. Burada dikkati çeken en önemli nokta rollerin değiştiğidir. Bu kez alıcı verici durumuna dönüşürken, vericide alıcı rolünü oynamaktadır. Geri bildirimin olmadığı bir iletişim “tek yönlü iletişimdir” Geribildirim olduğu iletişim ise, çift yönlü iletişimdir. Geri bildirim bir tür kontrol </a:t>
            </a:r>
            <a:r>
              <a:rPr lang="tr-TR" sz="2000" dirty="0" smtClean="0">
                <a:latin typeface="Times New Roman" panose="02020603050405020304" pitchFamily="18" charset="0"/>
                <a:cs typeface="Times New Roman" panose="02020603050405020304" pitchFamily="18" charset="0"/>
              </a:rPr>
              <a:t>mekanizmasıdır ve  </a:t>
            </a:r>
            <a:r>
              <a:rPr lang="tr-TR" sz="2000" dirty="0">
                <a:latin typeface="Times New Roman" panose="02020603050405020304" pitchFamily="18" charset="0"/>
                <a:cs typeface="Times New Roman" panose="02020603050405020304" pitchFamily="18" charset="0"/>
              </a:rPr>
              <a:t>iletişim sürecini etkinleştirir</a:t>
            </a:r>
            <a:r>
              <a:rPr lang="tr-TR" sz="2000" dirty="0"/>
              <a:t>.</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92325827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4000" dirty="0"/>
              <a:t>Halkla İlişkiler Sürecinin Aşamaları</a:t>
            </a:r>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dirty="0">
                <a:latin typeface="Times New Roman" panose="02020603050405020304" pitchFamily="18" charset="0"/>
                <a:cs typeface="Times New Roman" panose="02020603050405020304" pitchFamily="18" charset="0"/>
              </a:rPr>
              <a:t>4-Değerlendirme: </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Halkla ilişkiler sürecinin son aşamasıdır. Uygulanan programın etkilerinin ölçülmesi ve programın amacına ulaşma derecesinin saptanmasıdır. </a:t>
            </a:r>
          </a:p>
          <a:p>
            <a:pPr algn="just"/>
            <a:endParaRPr lang="tr-TR" dirty="0">
              <a:latin typeface="Times New Roman" panose="02020603050405020304" pitchFamily="18" charset="0"/>
              <a:cs typeface="Times New Roman" panose="02020603050405020304" pitchFamily="18" charset="0"/>
            </a:endParaRPr>
          </a:p>
          <a:p>
            <a:pPr marL="0" indent="0" algn="just">
              <a:buNone/>
            </a:pPr>
            <a:r>
              <a:rPr lang="tr-TR" dirty="0">
                <a:latin typeface="Times New Roman" panose="02020603050405020304" pitchFamily="18" charset="0"/>
                <a:cs typeface="Times New Roman" panose="02020603050405020304" pitchFamily="18" charset="0"/>
              </a:rPr>
              <a:t>a) Dinleyicilerin nitelik ve niceliği: ne kadar dinleyiciye ulaşıldığı?</a:t>
            </a:r>
          </a:p>
          <a:p>
            <a:pPr marL="0" indent="0" algn="just">
              <a:buNone/>
            </a:pPr>
            <a:r>
              <a:rPr lang="tr-TR" dirty="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b</a:t>
            </a:r>
            <a:r>
              <a:rPr lang="tr-TR" dirty="0">
                <a:latin typeface="Times New Roman" panose="02020603050405020304" pitchFamily="18" charset="0"/>
                <a:cs typeface="Times New Roman" panose="02020603050405020304" pitchFamily="18" charset="0"/>
              </a:rPr>
              <a:t>) Dinleyicilerin tepkisi: mesajı anlayıp-anlayamadıkları</a:t>
            </a:r>
          </a:p>
          <a:p>
            <a:pPr marL="0" indent="0" algn="just">
              <a:buNone/>
            </a:pPr>
            <a:r>
              <a:rPr lang="tr-TR" dirty="0">
                <a:latin typeface="Times New Roman" panose="02020603050405020304" pitchFamily="18" charset="0"/>
                <a:cs typeface="Times New Roman" panose="02020603050405020304" pitchFamily="18" charset="0"/>
              </a:rPr>
              <a:t>	</a:t>
            </a:r>
          </a:p>
          <a:p>
            <a:pPr marL="0" indent="0" algn="just">
              <a:buNone/>
            </a:pPr>
            <a:r>
              <a:rPr lang="tr-TR" dirty="0" smtClean="0">
                <a:latin typeface="Times New Roman" panose="02020603050405020304" pitchFamily="18" charset="0"/>
                <a:cs typeface="Times New Roman" panose="02020603050405020304" pitchFamily="18" charset="0"/>
              </a:rPr>
              <a:t>c</a:t>
            </a:r>
            <a:r>
              <a:rPr lang="tr-TR" dirty="0">
                <a:latin typeface="Times New Roman" panose="02020603050405020304" pitchFamily="18" charset="0"/>
                <a:cs typeface="Times New Roman" panose="02020603050405020304" pitchFamily="18" charset="0"/>
              </a:rPr>
              <a:t>) İletişimin etkisi</a:t>
            </a:r>
            <a:r>
              <a:rPr lang="tr-TR" dirty="0" smtClean="0">
                <a:latin typeface="Times New Roman" panose="02020603050405020304" pitchFamily="18" charset="0"/>
                <a:cs typeface="Times New Roman" panose="02020603050405020304" pitchFamily="18" charset="0"/>
              </a:rPr>
              <a:t>: mesajın </a:t>
            </a:r>
            <a:r>
              <a:rPr lang="tr-TR" dirty="0">
                <a:latin typeface="Times New Roman" panose="02020603050405020304" pitchFamily="18" charset="0"/>
                <a:cs typeface="Times New Roman" panose="02020603050405020304" pitchFamily="18" charset="0"/>
              </a:rPr>
              <a:t>fark edilen etkisi ve sürekliliği</a:t>
            </a:r>
          </a:p>
          <a:p>
            <a:pPr marL="0" indent="0" algn="just">
              <a:buNone/>
            </a:pPr>
            <a:r>
              <a:rPr lang="tr-TR" dirty="0">
                <a:latin typeface="Times New Roman" panose="02020603050405020304" pitchFamily="18" charset="0"/>
                <a:cs typeface="Times New Roman" panose="02020603050405020304" pitchFamily="18" charset="0"/>
              </a:rPr>
              <a:t>	</a:t>
            </a:r>
          </a:p>
          <a:p>
            <a:pPr marL="0" indent="0" algn="just">
              <a:buNone/>
            </a:pPr>
            <a:r>
              <a:rPr lang="tr-TR" dirty="0">
                <a:latin typeface="Times New Roman" panose="02020603050405020304" pitchFamily="18" charset="0"/>
                <a:cs typeface="Times New Roman" panose="02020603050405020304" pitchFamily="18" charset="0"/>
              </a:rPr>
              <a:t>d) Etki süresi</a:t>
            </a:r>
            <a:r>
              <a:rPr lang="tr-TR" dirty="0" smtClean="0">
                <a:latin typeface="Times New Roman" panose="02020603050405020304" pitchFamily="18" charset="0"/>
                <a:cs typeface="Times New Roman" panose="02020603050405020304" pitchFamily="18" charset="0"/>
              </a:rPr>
              <a:t>: kullanılan </a:t>
            </a:r>
            <a:r>
              <a:rPr lang="tr-TR" dirty="0">
                <a:latin typeface="Times New Roman" panose="02020603050405020304" pitchFamily="18" charset="0"/>
                <a:cs typeface="Times New Roman" panose="02020603050405020304" pitchFamily="18" charset="0"/>
              </a:rPr>
              <a:t>kanalların hangilerinin etkili oldukları, hangi tutum ve davranışların etkilenebildiği araştırılır.</a:t>
            </a:r>
          </a:p>
          <a:p>
            <a:pPr algn="just"/>
            <a:endParaRPr lang="tr-TR" dirty="0">
              <a:latin typeface="Times New Roman" panose="02020603050405020304" pitchFamily="18" charset="0"/>
              <a:cs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408395736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1026" name="Picture 2" descr="C:\Documents and Settings\xp\Desktop\2175_03_sek_3_2.gif"/>
          <p:cNvPicPr>
            <a:picLocks noGrp="1" noChangeAspect="1" noChangeArrowheads="1"/>
          </p:cNvPicPr>
          <p:nvPr>
            <p:ph idx="1"/>
          </p:nvPr>
        </p:nvPicPr>
        <p:blipFill>
          <a:blip r:embed="rId2" cstate="print"/>
          <a:srcRect/>
          <a:stretch>
            <a:fillRect/>
          </a:stretch>
        </p:blipFill>
        <p:spPr bwMode="auto">
          <a:xfrm>
            <a:off x="0" y="0"/>
            <a:ext cx="9144000" cy="6309320"/>
          </a:xfrm>
          <a:prstGeom prst="rect">
            <a:avLst/>
          </a:prstGeom>
          <a:noFill/>
        </p:spPr>
      </p:pic>
      <p:sp>
        <p:nvSpPr>
          <p:cNvPr id="4" name="3 Altbilgi Yer Tutucusu"/>
          <p:cNvSpPr>
            <a:spLocks noGrp="1"/>
          </p:cNvSpPr>
          <p:nvPr>
            <p:ph type="ftr" sz="quarter" idx="11"/>
          </p:nvPr>
        </p:nvSpPr>
        <p:spPr/>
        <p:txBody>
          <a:bodyPr/>
          <a:lstStyle/>
          <a:p>
            <a:r>
              <a:rPr lang="en-US" smtClean="0"/>
              <a:t>Kaynak: Açık öğretim online not oku.</a:t>
            </a:r>
            <a:endParaRPr lang="tr-T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pic>
        <p:nvPicPr>
          <p:cNvPr id="2050" name="Picture 2" descr="C:\Documents and Settings\xp\Desktop\2175_03_sek_3_4.gif"/>
          <p:cNvPicPr>
            <a:picLocks noGrp="1" noChangeAspect="1" noChangeArrowheads="1"/>
          </p:cNvPicPr>
          <p:nvPr>
            <p:ph idx="1"/>
          </p:nvPr>
        </p:nvPicPr>
        <p:blipFill>
          <a:blip r:embed="rId2" cstate="print"/>
          <a:srcRect/>
          <a:stretch>
            <a:fillRect/>
          </a:stretch>
        </p:blipFill>
        <p:spPr bwMode="auto">
          <a:xfrm>
            <a:off x="0" y="0"/>
            <a:ext cx="9143999" cy="6237312"/>
          </a:xfrm>
          <a:prstGeom prst="rect">
            <a:avLst/>
          </a:prstGeom>
          <a:noFill/>
        </p:spPr>
      </p:pic>
      <p:sp>
        <p:nvSpPr>
          <p:cNvPr id="4" name="3 Altbilgi Yer Tutucusu"/>
          <p:cNvSpPr>
            <a:spLocks noGrp="1"/>
          </p:cNvSpPr>
          <p:nvPr>
            <p:ph type="ftr" sz="quarter" idx="11"/>
          </p:nvPr>
        </p:nvSpPr>
        <p:spPr/>
        <p:txBody>
          <a:bodyPr/>
          <a:lstStyle/>
          <a:p>
            <a:r>
              <a:rPr lang="tr-TR" smtClean="0"/>
              <a:t>Kanak: Açık öğretim online not oku</a:t>
            </a:r>
            <a:endParaRPr lang="tr-T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24712"/>
          </a:xfrm>
        </p:spPr>
        <p:txBody>
          <a:bodyPr>
            <a:normAutofit/>
          </a:bodyPr>
          <a:lstStyle/>
          <a:p>
            <a:r>
              <a:rPr lang="tr-TR" sz="4000" dirty="0" smtClean="0"/>
              <a:t>Halkla İlişkilerde Kullanılan Araçlar</a:t>
            </a:r>
            <a:endParaRPr lang="tr-TR" sz="4000" dirty="0"/>
          </a:p>
        </p:txBody>
      </p:sp>
      <p:sp>
        <p:nvSpPr>
          <p:cNvPr id="3" name="İçerik Yer Tutucusu 2"/>
          <p:cNvSpPr>
            <a:spLocks noGrp="1"/>
          </p:cNvSpPr>
          <p:nvPr>
            <p:ph idx="1"/>
          </p:nvPr>
        </p:nvSpPr>
        <p:spPr/>
        <p:txBody>
          <a:bodyPr>
            <a:normAutofit/>
          </a:bodyPr>
          <a:lstStyle/>
          <a:p>
            <a:pPr marL="0" indent="0">
              <a:buNone/>
            </a:pPr>
            <a:r>
              <a:rPr lang="tr-TR" sz="2000" b="1" dirty="0" smtClean="0">
                <a:latin typeface="Times New Roman" panose="02020603050405020304" pitchFamily="18" charset="0"/>
                <a:cs typeface="Times New Roman" panose="02020603050405020304" pitchFamily="18" charset="0"/>
              </a:rPr>
              <a:t>1. Yazılı </a:t>
            </a:r>
            <a:r>
              <a:rPr lang="tr-TR" sz="2000" b="1" dirty="0">
                <a:latin typeface="Times New Roman" panose="02020603050405020304" pitchFamily="18" charset="0"/>
                <a:cs typeface="Times New Roman" panose="02020603050405020304" pitchFamily="18" charset="0"/>
              </a:rPr>
              <a:t>ve Basılı Araçlar</a:t>
            </a:r>
            <a:r>
              <a:rPr lang="tr-TR" sz="2000" b="1"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Yazı </a:t>
            </a:r>
            <a:r>
              <a:rPr lang="tr-TR" dirty="0">
                <a:latin typeface="Times New Roman" panose="02020603050405020304" pitchFamily="18" charset="0"/>
                <a:cs typeface="Times New Roman" panose="02020603050405020304" pitchFamily="18" charset="0"/>
              </a:rPr>
              <a:t>ve baskı tekniği kullanılan tüm araçlar bu grupta yer alır. Basılı araçlar büyük kitlelere ulaşmaya olanak sağlaması, maliyetinin değişebilmesi açısından yaygın bir şekilde kullanılabilen </a:t>
            </a:r>
            <a:r>
              <a:rPr lang="tr-TR" dirty="0" smtClean="0">
                <a:latin typeface="Times New Roman" panose="02020603050405020304" pitchFamily="18" charset="0"/>
                <a:cs typeface="Times New Roman" panose="02020603050405020304" pitchFamily="18" charset="0"/>
              </a:rPr>
              <a:t>araçlardır.</a:t>
            </a:r>
          </a:p>
          <a:p>
            <a:pPr marL="393192" lvl="1" indent="0">
              <a:buNone/>
            </a:pPr>
            <a:r>
              <a:rPr lang="tr-TR" sz="2000" b="1" dirty="0" smtClean="0">
                <a:latin typeface="Times New Roman" panose="02020603050405020304" pitchFamily="18" charset="0"/>
                <a:cs typeface="Times New Roman" panose="02020603050405020304" pitchFamily="18" charset="0"/>
              </a:rPr>
              <a:t>Gazeteler: </a:t>
            </a:r>
            <a:r>
              <a:rPr lang="tr-TR" sz="20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Özellikleri ve çalışma düzenleri bilinirse ulusal ve yerel olarak yayınlanan günlük gazeteler halkla ilişkilerde büyük ölçüde yararlanılan </a:t>
            </a:r>
            <a:r>
              <a:rPr lang="tr-TR" sz="2000" dirty="0" smtClean="0">
                <a:latin typeface="Times New Roman" panose="02020603050405020304" pitchFamily="18" charset="0"/>
                <a:cs typeface="Times New Roman" panose="02020603050405020304" pitchFamily="18" charset="0"/>
              </a:rPr>
              <a:t>araçlardır.                        </a:t>
            </a:r>
            <a:endParaRPr lang="tr-TR" sz="2000" dirty="0">
              <a:latin typeface="Times New Roman" panose="02020603050405020304" pitchFamily="18" charset="0"/>
              <a:cs typeface="Times New Roman" panose="02020603050405020304" pitchFamily="18" charset="0"/>
            </a:endParaRPr>
          </a:p>
          <a:p>
            <a:pPr marL="393192" lvl="1" indent="0">
              <a:buNone/>
            </a:pPr>
            <a:r>
              <a:rPr lang="tr-TR" sz="2000" b="1" dirty="0">
                <a:latin typeface="Times New Roman" panose="02020603050405020304" pitchFamily="18" charset="0"/>
                <a:cs typeface="Times New Roman" panose="02020603050405020304" pitchFamily="18" charset="0"/>
              </a:rPr>
              <a:t>Broşürler</a:t>
            </a:r>
            <a:r>
              <a:rPr lang="tr-TR" sz="2000" b="1" dirty="0" smtClean="0">
                <a:latin typeface="Times New Roman" panose="02020603050405020304" pitchFamily="18" charset="0"/>
                <a:cs typeface="Times New Roman" panose="02020603050405020304" pitchFamily="18" charset="0"/>
              </a:rPr>
              <a:t>: </a:t>
            </a:r>
            <a:r>
              <a:rPr lang="tr-TR" sz="2000" dirty="0" smtClean="0">
                <a:latin typeface="Times New Roman" panose="02020603050405020304" pitchFamily="18" charset="0"/>
                <a:cs typeface="Times New Roman" panose="02020603050405020304" pitchFamily="18" charset="0"/>
              </a:rPr>
              <a:t>İlişki </a:t>
            </a:r>
            <a:r>
              <a:rPr lang="tr-TR" sz="2000" dirty="0">
                <a:latin typeface="Times New Roman" panose="02020603050405020304" pitchFamily="18" charset="0"/>
                <a:cs typeface="Times New Roman" panose="02020603050405020304" pitchFamily="18" charset="0"/>
              </a:rPr>
              <a:t>kurulmak istenilen kitleye ulaşmakta ve tanıtmada çok yararlı bir araç olan broşürler, genellikle az sayfalı ve bol resimlidir. Renkli olmaları maliyeti yükseltirse de çekiciliği artırır. Bunların en yararlı tarafı içerik, baskı ve dağıtım yönünden kuruluşun kontrolü altında olması ve amaca en iyi hizmet edecek şekilde hazırlanabilmesidir. </a:t>
            </a:r>
          </a:p>
          <a:p>
            <a:pPr marL="393192" lvl="1" indent="0">
              <a:buNone/>
            </a:pPr>
            <a:endParaRPr lang="tr-TR" sz="2000" dirty="0">
              <a:latin typeface="Times New Roman" panose="02020603050405020304" pitchFamily="18" charset="0"/>
              <a:cs typeface="Times New Roman" panose="02020603050405020304" pitchFamily="18" charset="0"/>
            </a:endParaRPr>
          </a:p>
          <a:p>
            <a:pPr marL="393192" lvl="1" indent="0">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7199746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Kullanılan Araçlar</a:t>
            </a:r>
          </a:p>
        </p:txBody>
      </p:sp>
      <p:sp>
        <p:nvSpPr>
          <p:cNvPr id="3" name="İçerik Yer Tutucusu 2"/>
          <p:cNvSpPr>
            <a:spLocks noGrp="1"/>
          </p:cNvSpPr>
          <p:nvPr>
            <p:ph idx="1"/>
          </p:nvPr>
        </p:nvSpPr>
        <p:spPr/>
        <p:txBody>
          <a:bodyPr>
            <a:normAutofit fontScale="92500"/>
          </a:bodyPr>
          <a:lstStyle/>
          <a:p>
            <a:pPr marL="0" indent="0" algn="just">
              <a:buNone/>
            </a:pPr>
            <a:r>
              <a:rPr lang="tr-TR" dirty="0"/>
              <a:t> </a:t>
            </a:r>
            <a:r>
              <a:rPr lang="tr-TR" sz="2000" b="1" dirty="0" smtClean="0">
                <a:latin typeface="Times New Roman" panose="02020603050405020304" pitchFamily="18" charset="0"/>
                <a:cs typeface="Times New Roman" panose="02020603050405020304" pitchFamily="18" charset="0"/>
              </a:rPr>
              <a:t>Dergiler:</a:t>
            </a:r>
            <a:r>
              <a:rPr lang="tr-TR" sz="2000" dirty="0" smtClean="0">
                <a:latin typeface="Times New Roman" panose="02020603050405020304" pitchFamily="18" charset="0"/>
                <a:cs typeface="Times New Roman" panose="02020603050405020304" pitchFamily="18" charset="0"/>
              </a:rPr>
              <a:t>  Gazeteler </a:t>
            </a:r>
            <a:r>
              <a:rPr lang="tr-TR" sz="2000" dirty="0">
                <a:latin typeface="Times New Roman" panose="02020603050405020304" pitchFamily="18" charset="0"/>
                <a:cs typeface="Times New Roman" panose="02020603050405020304" pitchFamily="18" charset="0"/>
              </a:rPr>
              <a:t>için söz konusu olan durum, dergiler için de aşağı yukarı aynıdır. Kuruluşlar, imkânları elverişli ise kendi dergisini de çıkarabilirler. Ancak bu, yararlı olmakla birlikte belli bir bilgi ve çok çalışma gerektiren, pahalı bir yoldur. Bu nedenle yeterli maddi olanaklara ve teknik bilgiye sahip olunmadığında yerel veya ulusal dergilerden yararlanma yoluna gidilmelidir. </a:t>
            </a:r>
          </a:p>
          <a:p>
            <a:pPr marL="0" indent="0">
              <a:buNone/>
            </a:pPr>
            <a:r>
              <a:rPr lang="tr-TR" sz="2000" b="1" dirty="0">
                <a:latin typeface="Times New Roman" panose="02020603050405020304" pitchFamily="18" charset="0"/>
                <a:cs typeface="Times New Roman" panose="02020603050405020304" pitchFamily="18" charset="0"/>
              </a:rPr>
              <a:t> El Kitapları veya </a:t>
            </a:r>
            <a:r>
              <a:rPr lang="tr-TR" sz="2000" b="1" dirty="0" smtClean="0">
                <a:latin typeface="Times New Roman" panose="02020603050405020304" pitchFamily="18" charset="0"/>
                <a:cs typeface="Times New Roman" panose="02020603050405020304" pitchFamily="18" charset="0"/>
              </a:rPr>
              <a:t>Kılavuzlar</a:t>
            </a:r>
            <a:r>
              <a:rPr lang="tr-TR" sz="2000" dirty="0" smtClean="0">
                <a:latin typeface="Times New Roman" panose="02020603050405020304" pitchFamily="18" charset="0"/>
                <a:cs typeface="Times New Roman" panose="02020603050405020304" pitchFamily="18" charset="0"/>
              </a:rPr>
              <a:t>: Bunlar </a:t>
            </a:r>
            <a:r>
              <a:rPr lang="tr-TR" sz="2000" dirty="0">
                <a:latin typeface="Times New Roman" panose="02020603050405020304" pitchFamily="18" charset="0"/>
                <a:cs typeface="Times New Roman" panose="02020603050405020304" pitchFamily="18" charset="0"/>
              </a:rPr>
              <a:t>da okuyana bilgi veren, öğretici, açıklayıcı ve yol gösterici nitelikte basılı araçlardır. Kolay anlaşılabilir ve açık bir dille hazırlanmış olmaları gerekir</a:t>
            </a:r>
            <a:r>
              <a:rPr lang="tr-TR" sz="2000" dirty="0" smtClean="0">
                <a:latin typeface="Times New Roman" panose="02020603050405020304" pitchFamily="18" charset="0"/>
                <a:cs typeface="Times New Roman" panose="02020603050405020304" pitchFamily="18" charset="0"/>
              </a:rPr>
              <a:t>.</a:t>
            </a:r>
          </a:p>
          <a:p>
            <a:pPr marL="0" indent="0">
              <a:buNone/>
            </a:pPr>
            <a:r>
              <a:rPr lang="tr-TR" sz="2000" dirty="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Bültenler</a:t>
            </a:r>
            <a:r>
              <a:rPr lang="tr-TR" sz="2000" dirty="0" smtClean="0">
                <a:latin typeface="Times New Roman" panose="02020603050405020304" pitchFamily="18" charset="0"/>
                <a:cs typeface="Times New Roman" panose="02020603050405020304" pitchFamily="18" charset="0"/>
              </a:rPr>
              <a:t>: Halkla </a:t>
            </a:r>
            <a:r>
              <a:rPr lang="tr-TR" sz="2000" dirty="0">
                <a:latin typeface="Times New Roman" panose="02020603050405020304" pitchFamily="18" charset="0"/>
                <a:cs typeface="Times New Roman" panose="02020603050405020304" pitchFamily="18" charset="0"/>
              </a:rPr>
              <a:t>ilişkiler aracı olarak, ilgili kişilere sürekli bilgi verme imkânı sağlar. Kurum dışı ilişkilerde kullanılan çok sayfalı mektuplar olarak nitelendirilebilir. Kuruluşun bir yıllık çalışmaları ile sosyal ve kültürel olaylarını kronolojik sırada özetleyen basılı halkla ilişkiler araçlarından olan yıllıkların, kurum tarafından çıkarılması esas olmakla beraber, ilgili herhangi bir başka kuruluş tarafından hazırlanan bir yıllıkta da bilgi vermek mümkündür. </a:t>
            </a:r>
          </a:p>
          <a:p>
            <a:pPr marL="0" indent="0">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8342342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Kullanılan Araçlar</a:t>
            </a:r>
          </a:p>
        </p:txBody>
      </p:sp>
      <p:sp>
        <p:nvSpPr>
          <p:cNvPr id="3" name="İçerik Yer Tutucusu 2"/>
          <p:cNvSpPr>
            <a:spLocks noGrp="1"/>
          </p:cNvSpPr>
          <p:nvPr>
            <p:ph idx="1"/>
          </p:nvPr>
        </p:nvSpPr>
        <p:spPr/>
        <p:txBody>
          <a:bodyPr>
            <a:normAutofit/>
          </a:bodyPr>
          <a:lstStyle/>
          <a:p>
            <a:pPr marL="0" indent="0">
              <a:buNone/>
            </a:pPr>
            <a:r>
              <a:rPr lang="tr-TR" sz="2000" b="1" dirty="0" smtClean="0">
                <a:latin typeface="Times New Roman" panose="02020603050405020304" pitchFamily="18" charset="0"/>
                <a:cs typeface="Times New Roman" panose="02020603050405020304" pitchFamily="18" charset="0"/>
              </a:rPr>
              <a:t>Mektuplar: </a:t>
            </a:r>
            <a:r>
              <a:rPr lang="tr-TR" sz="2000" dirty="0" smtClean="0">
                <a:latin typeface="Times New Roman" panose="02020603050405020304" pitchFamily="18" charset="0"/>
                <a:cs typeface="Times New Roman" panose="02020603050405020304" pitchFamily="18" charset="0"/>
              </a:rPr>
              <a:t>Kişisel </a:t>
            </a:r>
            <a:r>
              <a:rPr lang="tr-TR" sz="2000" dirty="0">
                <a:latin typeface="Times New Roman" panose="02020603050405020304" pitchFamily="18" charset="0"/>
                <a:cs typeface="Times New Roman" panose="02020603050405020304" pitchFamily="18" charset="0"/>
              </a:rPr>
              <a:t>ilişkilerde kullanılan yazılı haberleşme araçlarından biri olan mektuplar, ilgililere daha nazik, samimî ve öze! olarak hitap etme imkânı verir. Mektuplar kanalı ile kurum bir yenilik veya olayı haber verebileceği gibi, herhangi bir konuda karşı tarafın düşünce ve görüşlerini almak imkânını da sağlayabilir. Ayrıca davet, tebrik, teşekkür ve başsağlığı niteliğindeki mektuplar, halkla ilişkiler açısından büyük yararlar sağlar. </a:t>
            </a:r>
          </a:p>
          <a:p>
            <a:pPr marL="0" indent="0">
              <a:buNone/>
            </a:pPr>
            <a:r>
              <a:rPr lang="tr-TR" sz="2000" b="1" dirty="0">
                <a:latin typeface="Times New Roman" panose="02020603050405020304" pitchFamily="18" charset="0"/>
                <a:cs typeface="Times New Roman" panose="02020603050405020304" pitchFamily="18" charset="0"/>
              </a:rPr>
              <a:t>Afişler (Posterler) </a:t>
            </a:r>
            <a:r>
              <a:rPr lang="tr-TR" sz="2000" dirty="0" smtClean="0">
                <a:latin typeface="Times New Roman" panose="02020603050405020304" pitchFamily="18" charset="0"/>
                <a:cs typeface="Times New Roman" panose="02020603050405020304" pitchFamily="18" charset="0"/>
              </a:rPr>
              <a:t>: Özellikle </a:t>
            </a:r>
            <a:r>
              <a:rPr lang="tr-TR" sz="2000" dirty="0">
                <a:latin typeface="Times New Roman" panose="02020603050405020304" pitchFamily="18" charset="0"/>
                <a:cs typeface="Times New Roman" panose="02020603050405020304" pitchFamily="18" charset="0"/>
              </a:rPr>
              <a:t>posta kanalıyla ulaşılamayacak gruplara hitap etme imkânı veren afişler, yazıdan çok resimle ifade edilen mesajların geniş halk kitlelerine duyurulmasını sağlar. Afişlerde mesaj en etkili ve en kısa sözlerle, en uygun resim ve çizgilerle ifade edilmelidir. Hiç kimse uzun ifadeler taşıyan bir afişi okumak için durup, zaman kaybetmek istemez. Bu nedenle afişler örneğin sokaktan gelip geçenlerin dikkatini çekecek ama hareketlerini engellemeden anlayabilecekleri biçimde düzenlenmelidir. </a:t>
            </a:r>
          </a:p>
          <a:p>
            <a:pPr marL="0" indent="0">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51269717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Halkla İlişkilerde Kullanılan Araçlar</a:t>
            </a:r>
          </a:p>
        </p:txBody>
      </p:sp>
      <p:sp>
        <p:nvSpPr>
          <p:cNvPr id="3" name="İçerik Yer Tutucusu 2"/>
          <p:cNvSpPr>
            <a:spLocks noGrp="1"/>
          </p:cNvSpPr>
          <p:nvPr>
            <p:ph idx="1"/>
          </p:nvPr>
        </p:nvSpPr>
        <p:spPr/>
        <p:txBody>
          <a:bodyPr>
            <a:normAutofit/>
          </a:bodyPr>
          <a:lstStyle/>
          <a:p>
            <a:pPr marL="0" indent="0">
              <a:buNone/>
            </a:pPr>
            <a:r>
              <a:rPr lang="tr-TR" sz="2000" b="1" dirty="0" smtClean="0">
                <a:latin typeface="Times New Roman" panose="02020603050405020304" pitchFamily="18" charset="0"/>
                <a:cs typeface="Times New Roman" panose="02020603050405020304" pitchFamily="18" charset="0"/>
              </a:rPr>
              <a:t>Pankartlar: </a:t>
            </a:r>
            <a:r>
              <a:rPr lang="tr-TR" sz="2000" dirty="0" smtClean="0">
                <a:latin typeface="Times New Roman" panose="02020603050405020304" pitchFamily="18" charset="0"/>
                <a:cs typeface="Times New Roman" panose="02020603050405020304" pitchFamily="18" charset="0"/>
              </a:rPr>
              <a:t>Vitrin </a:t>
            </a:r>
            <a:r>
              <a:rPr lang="tr-TR" sz="2000" dirty="0">
                <a:latin typeface="Times New Roman" panose="02020603050405020304" pitchFamily="18" charset="0"/>
                <a:cs typeface="Times New Roman" panose="02020603050405020304" pitchFamily="18" charset="0"/>
              </a:rPr>
              <a:t>ve ilan tahtalarına konulabilecek küçük boyutlarda duyuru kartlarıdır. Pankartlarda iletilmek istenilen mesaj, kısa ve tam olarak ifade edilmeli, mesajın dikkat çekici ve kolay okunur olması gereklidir</a:t>
            </a:r>
            <a:r>
              <a:rPr lang="tr-TR" sz="2000" dirty="0" smtClean="0">
                <a:latin typeface="Times New Roman" panose="02020603050405020304" pitchFamily="18" charset="0"/>
                <a:cs typeface="Times New Roman" panose="02020603050405020304" pitchFamily="18" charset="0"/>
              </a:rPr>
              <a:t>.</a:t>
            </a:r>
          </a:p>
          <a:p>
            <a:pPr marL="0" indent="0">
              <a:buNone/>
            </a:pPr>
            <a:r>
              <a:rPr lang="tr-TR" sz="2000" b="1" dirty="0" smtClean="0">
                <a:latin typeface="Times New Roman" panose="02020603050405020304" pitchFamily="18" charset="0"/>
                <a:cs typeface="Times New Roman" panose="02020603050405020304" pitchFamily="18" charset="0"/>
              </a:rPr>
              <a:t> </a:t>
            </a:r>
            <a:r>
              <a:rPr lang="tr-TR" sz="2000" b="1" dirty="0">
                <a:latin typeface="Times New Roman" panose="02020603050405020304" pitchFamily="18" charset="0"/>
                <a:cs typeface="Times New Roman" panose="02020603050405020304" pitchFamily="18" charset="0"/>
              </a:rPr>
              <a:t>El </a:t>
            </a:r>
            <a:r>
              <a:rPr lang="tr-TR" sz="2000" b="1" dirty="0" smtClean="0">
                <a:latin typeface="Times New Roman" panose="02020603050405020304" pitchFamily="18" charset="0"/>
                <a:cs typeface="Times New Roman" panose="02020603050405020304" pitchFamily="18" charset="0"/>
              </a:rPr>
              <a:t>İlanları:</a:t>
            </a:r>
            <a:r>
              <a:rPr lang="tr-TR" sz="2000" dirty="0" smtClean="0">
                <a:latin typeface="Times New Roman" panose="02020603050405020304" pitchFamily="18" charset="0"/>
                <a:cs typeface="Times New Roman" panose="02020603050405020304" pitchFamily="18" charset="0"/>
              </a:rPr>
              <a:t>  Bir </a:t>
            </a:r>
            <a:r>
              <a:rPr lang="tr-TR" sz="2000" dirty="0">
                <a:latin typeface="Times New Roman" panose="02020603050405020304" pitchFamily="18" charset="0"/>
                <a:cs typeface="Times New Roman" panose="02020603050405020304" pitchFamily="18" charset="0"/>
              </a:rPr>
              <a:t>basılı </a:t>
            </a:r>
            <a:r>
              <a:rPr lang="tr-TR" sz="2000" dirty="0" smtClean="0">
                <a:latin typeface="Times New Roman" panose="02020603050405020304" pitchFamily="18" charset="0"/>
                <a:cs typeface="Times New Roman" panose="02020603050405020304" pitchFamily="18" charset="0"/>
              </a:rPr>
              <a:t>halkla </a:t>
            </a:r>
            <a:r>
              <a:rPr lang="tr-TR" sz="2000" dirty="0">
                <a:latin typeface="Times New Roman" panose="02020603050405020304" pitchFamily="18" charset="0"/>
                <a:cs typeface="Times New Roman" panose="02020603050405020304" pitchFamily="18" charset="0"/>
              </a:rPr>
              <a:t>ilişkiler aracı olan el ilanları, kısa mesajlar içerir. Boyutları pankartlara göre daha küçüktür, bu nedenle yollarda kolayca dağıtılabilir. Diğer halkla İlişkiler araçları ile birlikte kullanıldığında daha etkili olur. Ancak, başka bir haberleşme aracı kullanma imkânı yoksa, el ilanları da yararlı olabilir. </a:t>
            </a:r>
          </a:p>
          <a:p>
            <a:pPr marL="0" indent="0">
              <a:buNone/>
            </a:pPr>
            <a:r>
              <a:rPr lang="tr-TR" sz="2000" b="1" dirty="0" smtClean="0">
                <a:latin typeface="Times New Roman" panose="02020603050405020304" pitchFamily="18" charset="0"/>
                <a:cs typeface="Times New Roman" panose="02020603050405020304" pitchFamily="18" charset="0"/>
              </a:rPr>
              <a:t>Yönlendirici </a:t>
            </a:r>
            <a:r>
              <a:rPr lang="tr-TR" sz="2000" b="1" dirty="0">
                <a:latin typeface="Times New Roman" panose="02020603050405020304" pitchFamily="18" charset="0"/>
                <a:cs typeface="Times New Roman" panose="02020603050405020304" pitchFamily="18" charset="0"/>
              </a:rPr>
              <a:t>ve Yol </a:t>
            </a:r>
            <a:r>
              <a:rPr lang="tr-TR" sz="2000" b="1" dirty="0" smtClean="0">
                <a:latin typeface="Times New Roman" panose="02020603050405020304" pitchFamily="18" charset="0"/>
                <a:cs typeface="Times New Roman" panose="02020603050405020304" pitchFamily="18" charset="0"/>
              </a:rPr>
              <a:t>Göstericiler</a:t>
            </a:r>
            <a:r>
              <a:rPr lang="tr-TR" sz="2000" dirty="0" smtClean="0">
                <a:latin typeface="Times New Roman" panose="02020603050405020304" pitchFamily="18" charset="0"/>
                <a:cs typeface="Times New Roman" panose="02020603050405020304" pitchFamily="18" charset="0"/>
              </a:rPr>
              <a:t>: Yol </a:t>
            </a:r>
            <a:r>
              <a:rPr lang="tr-TR" sz="2000" dirty="0">
                <a:latin typeface="Times New Roman" panose="02020603050405020304" pitchFamily="18" charset="0"/>
                <a:cs typeface="Times New Roman" panose="02020603050405020304" pitchFamily="18" charset="0"/>
              </a:rPr>
              <a:t>gösterici işaret ve levhalar, bina yerleşim planları, personeli tanıtıcı yaka kartları ve personelin yerini işaret eden her türlü araçlar bu grupta ele alınabilir. </a:t>
            </a:r>
          </a:p>
          <a:p>
            <a:pPr marL="0" indent="0">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58718941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latin typeface="Times New Roman" panose="02020603050405020304" pitchFamily="18" charset="0"/>
                <a:cs typeface="Times New Roman" panose="02020603050405020304" pitchFamily="18" charset="0"/>
              </a:rPr>
              <a:t>Halkla İlişkilerde Kullanılan Araçlar</a:t>
            </a:r>
          </a:p>
        </p:txBody>
      </p:sp>
      <p:sp>
        <p:nvSpPr>
          <p:cNvPr id="3" name="İçerik Yer Tutucusu 2"/>
          <p:cNvSpPr>
            <a:spLocks noGrp="1"/>
          </p:cNvSpPr>
          <p:nvPr>
            <p:ph idx="1"/>
          </p:nvPr>
        </p:nvSpPr>
        <p:spPr/>
        <p:txBody>
          <a:bodyPr>
            <a:normAutofit fontScale="92500"/>
          </a:bodyPr>
          <a:lstStyle/>
          <a:p>
            <a:pPr marL="0" indent="0">
              <a:buNone/>
            </a:pPr>
            <a:r>
              <a:rPr lang="tr-TR" sz="2000" b="1" dirty="0" smtClean="0">
                <a:latin typeface="Times New Roman" panose="02020603050405020304" pitchFamily="18" charset="0"/>
                <a:cs typeface="Times New Roman" panose="02020603050405020304" pitchFamily="18" charset="0"/>
              </a:rPr>
              <a:t>2. Yayım </a:t>
            </a:r>
            <a:r>
              <a:rPr lang="tr-TR" sz="2000" b="1" dirty="0">
                <a:latin typeface="Times New Roman" panose="02020603050405020304" pitchFamily="18" charset="0"/>
                <a:cs typeface="Times New Roman" panose="02020603050405020304" pitchFamily="18" charset="0"/>
              </a:rPr>
              <a:t>ve Gör-İşit Araçlar</a:t>
            </a:r>
            <a:r>
              <a:rPr lang="tr-TR" sz="2000" dirty="0">
                <a:latin typeface="Times New Roman" panose="02020603050405020304" pitchFamily="18" charset="0"/>
                <a:cs typeface="Times New Roman" panose="02020603050405020304" pitchFamily="18" charset="0"/>
              </a:rPr>
              <a:t>: Göze ve kulağa hitap eden, okuma yerine dinleme ve görme yoluyla mesajları ileten halkla ilişkiler araçlarıdır. Radyo, televizyon, film, hoparlör düzeni, slayt, video ve fotoğraf gibi araçlar bu grupta yer alır. </a:t>
            </a:r>
          </a:p>
          <a:p>
            <a:pPr marL="0" indent="0">
              <a:buNone/>
            </a:pPr>
            <a:r>
              <a:rPr lang="tr-TR" dirty="0"/>
              <a:t> </a:t>
            </a:r>
            <a:r>
              <a:rPr lang="tr-TR" sz="2000" b="1" dirty="0">
                <a:latin typeface="Times New Roman" panose="02020603050405020304" pitchFamily="18" charset="0"/>
                <a:cs typeface="Times New Roman" panose="02020603050405020304" pitchFamily="18" charset="0"/>
              </a:rPr>
              <a:t>Radyo ve </a:t>
            </a:r>
            <a:r>
              <a:rPr lang="tr-TR" sz="2000" b="1" dirty="0" smtClean="0">
                <a:latin typeface="Times New Roman" panose="02020603050405020304" pitchFamily="18" charset="0"/>
                <a:cs typeface="Times New Roman" panose="02020603050405020304" pitchFamily="18" charset="0"/>
              </a:rPr>
              <a:t>Televizyon</a:t>
            </a:r>
            <a:r>
              <a:rPr lang="tr-TR" sz="2000" dirty="0" smtClean="0">
                <a:latin typeface="Times New Roman" panose="02020603050405020304" pitchFamily="18" charset="0"/>
                <a:cs typeface="Times New Roman" panose="02020603050405020304" pitchFamily="18" charset="0"/>
              </a:rPr>
              <a:t>: Dünyanın </a:t>
            </a:r>
            <a:r>
              <a:rPr lang="tr-TR" sz="2000" dirty="0">
                <a:latin typeface="Times New Roman" panose="02020603050405020304" pitchFamily="18" charset="0"/>
                <a:cs typeface="Times New Roman" panose="02020603050405020304" pitchFamily="18" charset="0"/>
              </a:rPr>
              <a:t>her yerinde olduğu gibi ülkemizde de zamanı çok sınırlı, çeşitli programlara yer verilen, büyük halk kitlelerine ulaşmayı sağlayan yayın araçlarıdır. Bu sebeple radyo ve televizyonda bir kuruluşun kendinden bahsettirebilmesi çaba göstermeyi gerektirir. Bu araçlardan yararlanmak için zaman satın alınması son derece pahalıdır. Bu durumda bu gibi kuruluşlardan yararlanmak için, yetkililerle temas kurulması ve meslekî haftalarda, önemli olaylar olduğunda, kutlama ve anma törenlerinde yapılan faaliyetler önceden duyurulmalı ve programa alınması için gerekli girişimlerde bulunulmalıdır. </a:t>
            </a:r>
            <a:endParaRPr lang="tr-TR" sz="2000" dirty="0" smtClean="0">
              <a:latin typeface="Times New Roman" panose="02020603050405020304" pitchFamily="18" charset="0"/>
              <a:cs typeface="Times New Roman" panose="02020603050405020304" pitchFamily="18" charset="0"/>
            </a:endParaRPr>
          </a:p>
          <a:p>
            <a:pPr marL="0" indent="0">
              <a:buNone/>
            </a:pPr>
            <a:r>
              <a:rPr lang="tr-TR" sz="2000" b="1" dirty="0" smtClean="0">
                <a:latin typeface="Times New Roman" panose="02020603050405020304" pitchFamily="18" charset="0"/>
                <a:cs typeface="Times New Roman" panose="02020603050405020304" pitchFamily="18" charset="0"/>
              </a:rPr>
              <a:t>Film: </a:t>
            </a:r>
            <a:r>
              <a:rPr lang="tr-TR" sz="2000" dirty="0" smtClean="0">
                <a:latin typeface="Times New Roman" panose="02020603050405020304" pitchFamily="18" charset="0"/>
                <a:cs typeface="Times New Roman" panose="02020603050405020304" pitchFamily="18" charset="0"/>
              </a:rPr>
              <a:t>Halkla ilişkiler çalışmaları içinde kullanılan konulu filmler ve belgesellerdir. Belirli bir mesaj yoğun biçimde işlenir. Bir kurum, bir olay, bir toplumsal sorun ayrıntılı olarak ele alınıp ekrana getirilir.</a:t>
            </a:r>
          </a:p>
          <a:p>
            <a:pPr marL="0" indent="0">
              <a:buNone/>
            </a:pPr>
            <a:endParaRPr lang="tr-TR" sz="2000" b="1"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04684685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latin typeface="Times New Roman" panose="02020603050405020304" pitchFamily="18" charset="0"/>
                <a:cs typeface="Times New Roman" panose="02020603050405020304" pitchFamily="18" charset="0"/>
              </a:rPr>
              <a:t>Halkla İlişkilerde Kullanılan Araçlar</a:t>
            </a:r>
          </a:p>
        </p:txBody>
      </p:sp>
      <p:sp>
        <p:nvSpPr>
          <p:cNvPr id="3" name="İçerik Yer Tutucusu 2"/>
          <p:cNvSpPr>
            <a:spLocks noGrp="1"/>
          </p:cNvSpPr>
          <p:nvPr>
            <p:ph idx="1"/>
          </p:nvPr>
        </p:nvSpPr>
        <p:spPr/>
        <p:txBody>
          <a:bodyPr>
            <a:normAutofit fontScale="92500" lnSpcReduction="20000"/>
          </a:bodyPr>
          <a:lstStyle/>
          <a:p>
            <a:pPr marL="0" indent="0" algn="just">
              <a:buNone/>
            </a:pPr>
            <a:r>
              <a:rPr lang="tr-TR" sz="2000" b="1" dirty="0" smtClean="0">
                <a:latin typeface="Times New Roman" panose="02020603050405020304" pitchFamily="18" charset="0"/>
                <a:cs typeface="Times New Roman" panose="02020603050405020304" pitchFamily="18" charset="0"/>
              </a:rPr>
              <a:t>3. Sosyal </a:t>
            </a:r>
            <a:r>
              <a:rPr lang="tr-TR" sz="2000" b="1" dirty="0">
                <a:latin typeface="Times New Roman" panose="02020603050405020304" pitchFamily="18" charset="0"/>
                <a:cs typeface="Times New Roman" panose="02020603050405020304" pitchFamily="18" charset="0"/>
              </a:rPr>
              <a:t>ve Kültürel </a:t>
            </a:r>
            <a:r>
              <a:rPr lang="tr-TR" sz="2000" b="1" dirty="0" smtClean="0">
                <a:latin typeface="Times New Roman" panose="02020603050405020304" pitchFamily="18" charset="0"/>
                <a:cs typeface="Times New Roman" panose="02020603050405020304" pitchFamily="18" charset="0"/>
              </a:rPr>
              <a:t>Etkinlikler:</a:t>
            </a:r>
            <a:r>
              <a:rPr lang="tr-TR" sz="2000" dirty="0" smtClean="0">
                <a:latin typeface="Times New Roman" panose="02020603050405020304" pitchFamily="18" charset="0"/>
                <a:cs typeface="Times New Roman" panose="02020603050405020304" pitchFamily="18" charset="0"/>
              </a:rPr>
              <a:t> Festival</a:t>
            </a:r>
            <a:r>
              <a:rPr lang="tr-TR" sz="2000" dirty="0">
                <a:latin typeface="Times New Roman" panose="02020603050405020304" pitchFamily="18" charset="0"/>
                <a:cs typeface="Times New Roman" panose="02020603050405020304" pitchFamily="18" charset="0"/>
              </a:rPr>
              <a:t>, balo, yemek, çay partisi gibi her türlü sosyal toplantılar ile her türlü kongre, konferans, seminer, kurs, münazara, açık oturum, kutlama, anma, onurlandırma toplantıları düzenlenmesi veya başkaları tarafından yapılan bu tür toplantılara katılarak ilişkilerin geliştirilmesi ve kaynaşma sağlanması halkla ilişkiler açısından önemlidir. </a:t>
            </a:r>
          </a:p>
          <a:p>
            <a:pPr marL="0" indent="0">
              <a:buNone/>
            </a:pPr>
            <a:r>
              <a:rPr lang="tr-TR" b="1" dirty="0"/>
              <a:t> </a:t>
            </a:r>
            <a:r>
              <a:rPr lang="tr-TR" sz="2000" b="1" dirty="0">
                <a:latin typeface="Times New Roman" panose="02020603050405020304" pitchFamily="18" charset="0"/>
                <a:cs typeface="Times New Roman" panose="02020603050405020304" pitchFamily="18" charset="0"/>
              </a:rPr>
              <a:t>Yarışmalar </a:t>
            </a:r>
            <a:r>
              <a:rPr lang="tr-TR" sz="2000" dirty="0" smtClean="0">
                <a:latin typeface="Times New Roman" panose="02020603050405020304" pitchFamily="18" charset="0"/>
                <a:cs typeface="Times New Roman" panose="02020603050405020304" pitchFamily="18" charset="0"/>
              </a:rPr>
              <a:t>: Çeşitli </a:t>
            </a:r>
            <a:r>
              <a:rPr lang="tr-TR" sz="2000" dirty="0">
                <a:latin typeface="Times New Roman" panose="02020603050405020304" pitchFamily="18" charset="0"/>
                <a:cs typeface="Times New Roman" panose="02020603050405020304" pitchFamily="18" charset="0"/>
              </a:rPr>
              <a:t>gruplar için değişik yarışmalar düzenlemek veya başka kurumlar tarafından hazırlanan yarışmalara katkıda bulunmak, halkla ilişkiler bakımından çok yararlıdır. Böylece kuruluşa karşı ilgi uyandırabileceği gibi, yalnız yarışmalara katılanlara değil, onların yakın çevresinde bulunan insanlara da ulaşılması mümkündür. </a:t>
            </a:r>
          </a:p>
          <a:p>
            <a:pPr marL="0" indent="0">
              <a:buNone/>
            </a:pPr>
            <a:r>
              <a:rPr lang="tr-TR" sz="2000" dirty="0">
                <a:latin typeface="Times New Roman" panose="02020603050405020304" pitchFamily="18" charset="0"/>
                <a:cs typeface="Times New Roman" panose="02020603050405020304" pitchFamily="18" charset="0"/>
              </a:rPr>
              <a:t> </a:t>
            </a:r>
            <a:r>
              <a:rPr lang="tr-TR" sz="2000" b="1" dirty="0" smtClean="0">
                <a:latin typeface="Times New Roman" panose="02020603050405020304" pitchFamily="18" charset="0"/>
                <a:cs typeface="Times New Roman" panose="02020603050405020304" pitchFamily="18" charset="0"/>
              </a:rPr>
              <a:t>Geziler</a:t>
            </a:r>
            <a:r>
              <a:rPr lang="tr-TR" sz="2000" dirty="0" smtClean="0">
                <a:latin typeface="Times New Roman" panose="02020603050405020304" pitchFamily="18" charset="0"/>
                <a:cs typeface="Times New Roman" panose="02020603050405020304" pitchFamily="18" charset="0"/>
              </a:rPr>
              <a:t>: Halkla </a:t>
            </a:r>
            <a:r>
              <a:rPr lang="tr-TR" sz="2000" dirty="0">
                <a:latin typeface="Times New Roman" panose="02020603050405020304" pitchFamily="18" charset="0"/>
                <a:cs typeface="Times New Roman" panose="02020603050405020304" pitchFamily="18" charset="0"/>
              </a:rPr>
              <a:t>ilişkilerde kurum içi ilişkileri geliştirmek amacıyla düzenlenecek şehir içi, şehirlerarası veya yurtdışı geziler çok yararlıdır. Bu türden geziler eğlendirme amacı yanında "biz” fikrinin uyanmasına, verimin artmasına, kaynaşmaya, bilgi ve görgü artırmaya da hizmet eder. Ayrıca belirli zamanlarda kuruluşu halkın ziyaretine açmak, çalışma ve imkânları görmelerini sağlamak da halkla ilişkiler </a:t>
            </a:r>
            <a:r>
              <a:rPr lang="tr-TR" sz="2000" dirty="0" smtClean="0">
                <a:latin typeface="Times New Roman" panose="02020603050405020304" pitchFamily="18" charset="0"/>
                <a:cs typeface="Times New Roman" panose="02020603050405020304" pitchFamily="18" charset="0"/>
              </a:rPr>
              <a:t>yönünden </a:t>
            </a:r>
            <a:r>
              <a:rPr lang="tr-TR" sz="2000" dirty="0">
                <a:latin typeface="Times New Roman" panose="02020603050405020304" pitchFamily="18" charset="0"/>
                <a:cs typeface="Times New Roman" panose="02020603050405020304" pitchFamily="18" charset="0"/>
              </a:rPr>
              <a:t>çok yararlıdır.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9001811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a:t>
            </a:r>
          </a:p>
        </p:txBody>
      </p:sp>
      <p:sp>
        <p:nvSpPr>
          <p:cNvPr id="3" name="İçerik Yer Tutucusu 2"/>
          <p:cNvSpPr>
            <a:spLocks noGrp="1"/>
          </p:cNvSpPr>
          <p:nvPr>
            <p:ph idx="1"/>
          </p:nvPr>
        </p:nvSpPr>
        <p:spPr/>
        <p:txBody>
          <a:bodyPr/>
          <a:lstStyle/>
          <a:p>
            <a:pPr marL="0" indent="0">
              <a:buNone/>
            </a:pPr>
            <a:r>
              <a:rPr lang="tr-TR" dirty="0" smtClean="0"/>
              <a:t>	Vatandaş</a:t>
            </a:r>
            <a:r>
              <a:rPr lang="tr-TR" dirty="0"/>
              <a:t>:</a:t>
            </a:r>
          </a:p>
          <a:p>
            <a:pPr marL="0" indent="0">
              <a:buNone/>
            </a:pPr>
            <a:r>
              <a:rPr lang="tr-TR" dirty="0"/>
              <a:t>	</a:t>
            </a:r>
          </a:p>
          <a:p>
            <a:r>
              <a:rPr lang="tr-TR" dirty="0"/>
              <a:t>Halkla temasta taraflardan ikincisini de vatandaş teşkil etmektedir. Vatandaşın davranışları her zaman arzulanan şekilde olmayabilir.  Vatandaşı değiştirmek bizim elimizden gelmez. Bizim yapmamız gereken şey, onu tanımaya ve anlamaya çalışmaktır</a:t>
            </a:r>
            <a:r>
              <a:rPr lang="tr-TR" dirty="0" smtClean="0"/>
              <a:t>.</a:t>
            </a:r>
            <a:r>
              <a:rPr lang="tr-TR" dirty="0"/>
              <a:t>	</a:t>
            </a:r>
          </a:p>
          <a:p>
            <a:r>
              <a:rPr lang="tr-TR" dirty="0" smtClean="0"/>
              <a:t>Kendimize </a:t>
            </a:r>
            <a:r>
              <a:rPr lang="tr-TR" dirty="0"/>
              <a:t>yapılmasını istemediğiniz bir hareket ya da </a:t>
            </a:r>
            <a:r>
              <a:rPr lang="tr-TR" dirty="0" smtClean="0"/>
              <a:t>davranış, </a:t>
            </a:r>
            <a:r>
              <a:rPr lang="tr-TR" dirty="0"/>
              <a:t>başkalarına </a:t>
            </a:r>
            <a:r>
              <a:rPr lang="tr-TR" dirty="0" smtClean="0"/>
              <a:t>yapılmamalıdır.</a:t>
            </a:r>
            <a:endParaRPr lang="tr-TR" dirty="0"/>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3874967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latin typeface="Times New Roman" panose="02020603050405020304" pitchFamily="18" charset="0"/>
                <a:cs typeface="Times New Roman" panose="02020603050405020304" pitchFamily="18" charset="0"/>
              </a:rPr>
              <a:t>Halkla İlişkilerde Kullanılan Araçlar</a:t>
            </a:r>
          </a:p>
        </p:txBody>
      </p:sp>
      <p:sp>
        <p:nvSpPr>
          <p:cNvPr id="3" name="İçerik Yer Tutucusu 2"/>
          <p:cNvSpPr>
            <a:spLocks noGrp="1"/>
          </p:cNvSpPr>
          <p:nvPr>
            <p:ph idx="1"/>
          </p:nvPr>
        </p:nvSpPr>
        <p:spPr/>
        <p:txBody>
          <a:bodyPr>
            <a:normAutofit fontScale="92500" lnSpcReduction="10000"/>
          </a:bodyPr>
          <a:lstStyle/>
          <a:p>
            <a:pPr marL="0" indent="0" algn="just">
              <a:buNone/>
            </a:pPr>
            <a:r>
              <a:rPr lang="tr-TR" sz="2000" b="1" dirty="0" smtClean="0">
                <a:latin typeface="Times New Roman" panose="02020603050405020304" pitchFamily="18" charset="0"/>
                <a:cs typeface="Times New Roman" panose="02020603050405020304" pitchFamily="18" charset="0"/>
              </a:rPr>
              <a:t>Destek </a:t>
            </a:r>
            <a:r>
              <a:rPr lang="tr-TR" sz="2000" b="1" dirty="0">
                <a:latin typeface="Times New Roman" panose="02020603050405020304" pitchFamily="18" charset="0"/>
                <a:cs typeface="Times New Roman" panose="02020603050405020304" pitchFamily="18" charset="0"/>
              </a:rPr>
              <a:t>Verme (</a:t>
            </a:r>
            <a:r>
              <a:rPr lang="tr-TR" sz="2000" b="1" dirty="0" smtClean="0">
                <a:latin typeface="Times New Roman" panose="02020603050405020304" pitchFamily="18" charset="0"/>
                <a:cs typeface="Times New Roman" panose="02020603050405020304" pitchFamily="18" charset="0"/>
              </a:rPr>
              <a:t>Sponsorluk): </a:t>
            </a:r>
            <a:r>
              <a:rPr lang="tr-TR" sz="2000" dirty="0" smtClean="0">
                <a:latin typeface="Times New Roman" panose="02020603050405020304" pitchFamily="18" charset="0"/>
                <a:cs typeface="Times New Roman" panose="02020603050405020304" pitchFamily="18" charset="0"/>
              </a:rPr>
              <a:t>Kuruluşların </a:t>
            </a:r>
            <a:r>
              <a:rPr lang="tr-TR" sz="2000" dirty="0">
                <a:latin typeface="Times New Roman" panose="02020603050405020304" pitchFamily="18" charset="0"/>
                <a:cs typeface="Times New Roman" panose="02020603050405020304" pitchFamily="18" charset="0"/>
              </a:rPr>
              <a:t>kendi ilgi alanları dışında olan spor, sanat gibi etkinliklerin maddî boyutunu üstlenmesi, adının bu alanlarla birleştirilmesini sağlayan ve son zamanlarda yaygın olarak başvurulan bir etkinlik çeşididir. </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smtClean="0">
                <a:latin typeface="Times New Roman" panose="02020603050405020304" pitchFamily="18" charset="0"/>
                <a:cs typeface="Times New Roman" panose="02020603050405020304" pitchFamily="18" charset="0"/>
              </a:rPr>
              <a:t>Fuarlar, Festivaller, sergiler ve  törenler, anma onurlandırma toplantıları ve İnternet de diğer araçlar içindedir.</a:t>
            </a:r>
            <a:endParaRPr lang="tr-TR" sz="2000" dirty="0">
              <a:latin typeface="Times New Roman" panose="02020603050405020304" pitchFamily="18" charset="0"/>
              <a:cs typeface="Times New Roman" panose="02020603050405020304" pitchFamily="18" charset="0"/>
            </a:endParaRPr>
          </a:p>
          <a:p>
            <a:pPr marL="0" indent="0" algn="just">
              <a:buNone/>
            </a:pPr>
            <a:r>
              <a:rPr lang="tr-TR" sz="2400" b="1" dirty="0" smtClean="0">
                <a:latin typeface="Times New Roman" panose="02020603050405020304" pitchFamily="18" charset="0"/>
                <a:cs typeface="Times New Roman" panose="02020603050405020304" pitchFamily="18" charset="0"/>
              </a:rPr>
              <a:t>4. Eğitim</a:t>
            </a:r>
            <a:r>
              <a:rPr lang="tr-TR" sz="2400" b="1" dirty="0">
                <a:latin typeface="Times New Roman" panose="02020603050405020304" pitchFamily="18" charset="0"/>
                <a:cs typeface="Times New Roman" panose="02020603050405020304" pitchFamily="18" charset="0"/>
              </a:rPr>
              <a:t>: </a:t>
            </a:r>
            <a:r>
              <a:rPr lang="tr-TR" sz="2000" dirty="0">
                <a:latin typeface="Times New Roman" panose="02020603050405020304" pitchFamily="18" charset="0"/>
                <a:cs typeface="Times New Roman" panose="02020603050405020304" pitchFamily="18" charset="0"/>
              </a:rPr>
              <a:t>Eğitim, başlı başına bir halkla ilişkiler aracıdır. Personelin eğitimini amaçlayan hizmet içi kurslar, okuma-yazma, yabancı dil, müzik kursları gibi eğitici faaliyetler ile çeşitli konularda düzenlenecek konferans, seminer gibi faaliyetler halkla ilişkiler bakımından ilgi, yakınlık ve güven sağlar. </a:t>
            </a:r>
            <a:endParaRPr lang="tr-TR" sz="2000" dirty="0" smtClean="0">
              <a:latin typeface="Times New Roman" panose="02020603050405020304" pitchFamily="18" charset="0"/>
              <a:cs typeface="Times New Roman" panose="02020603050405020304" pitchFamily="18" charset="0"/>
            </a:endParaRPr>
          </a:p>
          <a:p>
            <a:pPr marL="0" indent="0" algn="just">
              <a:buNone/>
            </a:pPr>
            <a:r>
              <a:rPr lang="tr-TR" sz="2000" dirty="0">
                <a:latin typeface="Times New Roman" panose="02020603050405020304" pitchFamily="18" charset="0"/>
                <a:cs typeface="Times New Roman" panose="02020603050405020304" pitchFamily="18" charset="0"/>
              </a:rPr>
              <a:t>	Hizmet içi eğitimler</a:t>
            </a:r>
          </a:p>
          <a:p>
            <a:pPr marL="0" indent="0" algn="just">
              <a:buNone/>
            </a:pPr>
            <a:r>
              <a:rPr lang="tr-TR" sz="2000" dirty="0">
                <a:latin typeface="Times New Roman" panose="02020603050405020304" pitchFamily="18" charset="0"/>
                <a:cs typeface="Times New Roman" panose="02020603050405020304" pitchFamily="18" charset="0"/>
              </a:rPr>
              <a:t>	Konferans</a:t>
            </a:r>
          </a:p>
          <a:p>
            <a:pPr marL="0" indent="0" algn="just">
              <a:buNone/>
            </a:pPr>
            <a:r>
              <a:rPr lang="tr-TR" sz="2000" dirty="0">
                <a:latin typeface="Times New Roman" panose="02020603050405020304" pitchFamily="18" charset="0"/>
                <a:cs typeface="Times New Roman" panose="02020603050405020304" pitchFamily="18" charset="0"/>
              </a:rPr>
              <a:t>	Seminerler</a:t>
            </a:r>
          </a:p>
          <a:p>
            <a:pPr marL="0" indent="0" algn="just">
              <a:buNone/>
            </a:pPr>
            <a:r>
              <a:rPr lang="tr-TR" sz="2000" dirty="0">
                <a:latin typeface="Times New Roman" panose="02020603050405020304" pitchFamily="18" charset="0"/>
                <a:cs typeface="Times New Roman" panose="02020603050405020304" pitchFamily="18" charset="0"/>
              </a:rPr>
              <a:t>	Kurslar</a:t>
            </a:r>
          </a:p>
          <a:p>
            <a:pPr marL="0" indent="0" algn="just">
              <a:buNone/>
            </a:pPr>
            <a:endParaRPr lang="tr-TR" sz="2000" dirty="0">
              <a:latin typeface="Times New Roman" panose="02020603050405020304" pitchFamily="18" charset="0"/>
              <a:cs typeface="Times New Roman" panose="02020603050405020304" pitchFamily="18" charset="0"/>
            </a:endParaRPr>
          </a:p>
          <a:p>
            <a:pPr marL="0" indent="0" algn="just">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5424183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852704"/>
          </a:xfrm>
        </p:spPr>
        <p:txBody>
          <a:bodyPr>
            <a:normAutofit/>
          </a:bodyPr>
          <a:lstStyle/>
          <a:p>
            <a:r>
              <a:rPr lang="tr-TR" sz="4000" dirty="0" smtClean="0"/>
              <a:t>Çalışanlar ve Halkla İlişkiler</a:t>
            </a:r>
            <a:endParaRPr lang="tr-TR" sz="4000" dirty="0"/>
          </a:p>
        </p:txBody>
      </p:sp>
      <p:sp>
        <p:nvSpPr>
          <p:cNvPr id="3" name="İçerik Yer Tutucusu 2"/>
          <p:cNvSpPr>
            <a:spLocks noGrp="1"/>
          </p:cNvSpPr>
          <p:nvPr>
            <p:ph idx="1"/>
          </p:nvPr>
        </p:nvSpPr>
        <p:spPr/>
        <p:txBody>
          <a:bodyPr>
            <a:normAutofit/>
          </a:bodyPr>
          <a:lstStyle/>
          <a:p>
            <a:pPr marL="0" indent="0" algn="just">
              <a:buNone/>
            </a:pPr>
            <a:r>
              <a:rPr lang="tr-TR" sz="2000" b="1" dirty="0" smtClean="0">
                <a:latin typeface="Times New Roman" panose="02020603050405020304" pitchFamily="18" charset="0"/>
                <a:cs typeface="Times New Roman" panose="02020603050405020304" pitchFamily="18" charset="0"/>
              </a:rPr>
              <a:t>A. Kurum </a:t>
            </a:r>
            <a:r>
              <a:rPr lang="tr-TR" sz="2000" b="1" dirty="0">
                <a:latin typeface="Times New Roman" panose="02020603050405020304" pitchFamily="18" charset="0"/>
                <a:cs typeface="Times New Roman" panose="02020603050405020304" pitchFamily="18" charset="0"/>
              </a:rPr>
              <a:t>İçi İlişkiler</a:t>
            </a:r>
          </a:p>
          <a:p>
            <a:pPr algn="just"/>
            <a:r>
              <a:rPr lang="tr-TR" sz="2000" dirty="0">
                <a:latin typeface="Times New Roman" panose="02020603050405020304" pitchFamily="18" charset="0"/>
                <a:cs typeface="Times New Roman" panose="02020603050405020304" pitchFamily="18" charset="0"/>
              </a:rPr>
              <a:t>Halkla ilişkilerde kurum içi ilişkiler büyük önem taşır.</a:t>
            </a:r>
          </a:p>
          <a:p>
            <a:pPr algn="just"/>
            <a:r>
              <a:rPr lang="tr-TR" sz="2000" dirty="0">
                <a:latin typeface="Times New Roman" panose="02020603050405020304" pitchFamily="18" charset="0"/>
                <a:cs typeface="Times New Roman" panose="02020603050405020304" pitchFamily="18" charset="0"/>
              </a:rPr>
              <a:t>Kuruluş çalışanlara belli bir işin teknik açıdan nasıl yapılacağıyla ilgili bilgiler kadar çalışma yaşamının kurallarını kapsayan bilgileri de aktarır.</a:t>
            </a:r>
          </a:p>
          <a:p>
            <a:pPr algn="just"/>
            <a:r>
              <a:rPr lang="tr-TR" sz="2000" dirty="0" smtClean="0">
                <a:latin typeface="Times New Roman" panose="02020603050405020304" pitchFamily="18" charset="0"/>
                <a:cs typeface="Times New Roman" panose="02020603050405020304" pitchFamily="18" charset="0"/>
              </a:rPr>
              <a:t>Halkla </a:t>
            </a:r>
            <a:r>
              <a:rPr lang="tr-TR" sz="2000" dirty="0">
                <a:latin typeface="Times New Roman" panose="02020603050405020304" pitchFamily="18" charset="0"/>
                <a:cs typeface="Times New Roman" panose="02020603050405020304" pitchFamily="18" charset="0"/>
              </a:rPr>
              <a:t>ilişkilerin temelinde, iyi insan ilişkileri yatmakta olup, bunun için de tüm personel arasında haberleşmenin ve bilgi akışının sağlanması gerekir. Haberleşme, personel ile yönetim arasında karşılıklı diyalogun bulunması demektir.</a:t>
            </a:r>
          </a:p>
          <a:p>
            <a:pPr algn="just"/>
            <a:r>
              <a:rPr lang="tr-TR" sz="2000" dirty="0">
                <a:latin typeface="Times New Roman" panose="02020603050405020304" pitchFamily="18" charset="0"/>
                <a:cs typeface="Times New Roman" panose="02020603050405020304" pitchFamily="18" charset="0"/>
              </a:rPr>
              <a:t>Çalışanlar kuruluşun dış kamularla ilişkileri üzerinde belirleyici bir etkiye sahiptir. Bu nedenle çalışanların davranışlarında özenli olmaları önemlidir.</a:t>
            </a:r>
          </a:p>
          <a:p>
            <a:pPr algn="just"/>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93420705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Çalışanlar ve Halkla İlişkiler</a:t>
            </a:r>
          </a:p>
        </p:txBody>
      </p:sp>
      <p:sp>
        <p:nvSpPr>
          <p:cNvPr id="3" name="İçerik Yer Tutucusu 2"/>
          <p:cNvSpPr>
            <a:spLocks noGrp="1"/>
          </p:cNvSpPr>
          <p:nvPr>
            <p:ph idx="1"/>
          </p:nvPr>
        </p:nvSpPr>
        <p:spPr/>
        <p:txBody>
          <a:bodyPr>
            <a:noAutofit/>
          </a:bodyPr>
          <a:lstStyle/>
          <a:p>
            <a:pPr marL="0" indent="0" algn="just">
              <a:buNone/>
            </a:pPr>
            <a:r>
              <a:rPr lang="tr-TR" sz="2400" b="1" dirty="0" smtClean="0">
                <a:latin typeface="Times New Roman" panose="02020603050405020304" pitchFamily="18" charset="0"/>
                <a:cs typeface="Times New Roman" panose="02020603050405020304" pitchFamily="18" charset="0"/>
              </a:rPr>
              <a:t>B. Halkla  ilişkiler personelinde </a:t>
            </a:r>
            <a:r>
              <a:rPr lang="tr-TR" sz="2400" b="1" dirty="0">
                <a:latin typeface="Times New Roman" panose="02020603050405020304" pitchFamily="18" charset="0"/>
                <a:cs typeface="Times New Roman" panose="02020603050405020304" pitchFamily="18" charset="0"/>
              </a:rPr>
              <a:t>aranacak </a:t>
            </a:r>
            <a:r>
              <a:rPr lang="tr-TR" sz="2400" b="1" dirty="0" smtClean="0">
                <a:latin typeface="Times New Roman" panose="02020603050405020304" pitchFamily="18" charset="0"/>
                <a:cs typeface="Times New Roman" panose="02020603050405020304" pitchFamily="18" charset="0"/>
              </a:rPr>
              <a:t>nitelikler:</a:t>
            </a:r>
          </a:p>
          <a:p>
            <a:pPr marL="0" indent="0" algn="just">
              <a:buNone/>
            </a:pPr>
            <a:r>
              <a:rPr lang="tr-TR" sz="2400" dirty="0">
                <a:latin typeface="Times New Roman" panose="02020603050405020304" pitchFamily="18" charset="0"/>
                <a:cs typeface="Times New Roman" panose="02020603050405020304" pitchFamily="18" charset="0"/>
              </a:rPr>
              <a:t>	İyi bir halkla ilişkiler uzmanı, sözlü, sözsüz ve yazılı iletişim dilini kullanmasını oldukça iyi bilmelidir. Yazılı ya da sözlü haberleşmede kelimeler Halkla ilişkilerin başlıca aracıdır ve dikkatle seçilerek akıllıca kullanılan sözcükler, karşılıklı anlayışın sağlanmasında büyük yarar sağlar.</a:t>
            </a: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halkla ilişkiler uzmanı genel kültür sahibi olmanın üzerinde sosyal ve ekonomik konularda yeterli eğitimden geçmiş olmalıdır</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Gazetecilik, grafik</a:t>
            </a:r>
            <a:r>
              <a:rPr lang="tr-TR" sz="2400" dirty="0">
                <a:latin typeface="Times New Roman" panose="02020603050405020304" pitchFamily="18" charset="0"/>
                <a:cs typeface="Times New Roman" panose="02020603050405020304" pitchFamily="18" charset="0"/>
              </a:rPr>
              <a:t>, radyo-TV, sinema ve matbaacılık mesleklerinde de bilgi sahibi olmanın büyük önemi vardır</a:t>
            </a:r>
            <a:r>
              <a:rPr lang="tr-TR" sz="2400" dirty="0" smtClean="0">
                <a:latin typeface="Times New Roman" panose="02020603050405020304" pitchFamily="18" charset="0"/>
                <a:cs typeface="Times New Roman" panose="02020603050405020304" pitchFamily="18" charset="0"/>
              </a:rPr>
              <a:t>.</a:t>
            </a:r>
          </a:p>
          <a:p>
            <a:pPr marL="0" indent="0" algn="just">
              <a:buNone/>
            </a:pPr>
            <a:endParaRPr lang="tr-TR" sz="2400" dirty="0">
              <a:latin typeface="Times New Roman" panose="02020603050405020304" pitchFamily="18" charset="0"/>
              <a:cs typeface="Times New Roman" panose="02020603050405020304" pitchFamily="18" charset="0"/>
            </a:endParaRPr>
          </a:p>
          <a:p>
            <a:pPr marL="0" indent="0" algn="just">
              <a:buNone/>
            </a:pPr>
            <a:r>
              <a:rPr lang="tr-TR" sz="2400" dirty="0" smtClean="0">
                <a:latin typeface="Times New Roman" panose="02020603050405020304" pitchFamily="18" charset="0"/>
                <a:cs typeface="Times New Roman" panose="02020603050405020304" pitchFamily="18" charset="0"/>
              </a:rPr>
              <a:t>	</a:t>
            </a:r>
            <a:endParaRPr lang="tr-TR" sz="2400" dirty="0">
              <a:latin typeface="Times New Roman" panose="02020603050405020304" pitchFamily="18" charset="0"/>
              <a:cs typeface="Times New Roman" panose="02020603050405020304" pitchFamily="18" charset="0"/>
            </a:endParaRPr>
          </a:p>
          <a:p>
            <a:pPr marL="0" indent="0" algn="just">
              <a:buNone/>
            </a:pP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marL="0" indent="0" algn="just">
              <a:buNone/>
            </a:pPr>
            <a:r>
              <a:rPr lang="tr-TR" sz="2400" dirty="0">
                <a:latin typeface="Times New Roman" panose="02020603050405020304" pitchFamily="18" charset="0"/>
                <a:cs typeface="Times New Roman" panose="02020603050405020304" pitchFamily="18" charset="0"/>
              </a:rPr>
              <a:t>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3545197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4000" dirty="0"/>
              <a:t>Çalışanlar ve Halkla İlişkiler</a:t>
            </a:r>
          </a:p>
        </p:txBody>
      </p:sp>
      <p:sp>
        <p:nvSpPr>
          <p:cNvPr id="3" name="İçerik Yer Tutucusu 2"/>
          <p:cNvSpPr>
            <a:spLocks noGrp="1"/>
          </p:cNvSpPr>
          <p:nvPr>
            <p:ph idx="1"/>
          </p:nvPr>
        </p:nvSpPr>
        <p:spPr/>
        <p:txBody>
          <a:bodyPr>
            <a:normAutofit/>
          </a:bodyPr>
          <a:lstStyle/>
          <a:p>
            <a:pPr marL="393192" lvl="1" indent="0">
              <a:buNone/>
            </a:pPr>
            <a:r>
              <a:rPr lang="tr-TR" sz="2000" dirty="0" smtClean="0">
                <a:latin typeface="Times New Roman" panose="02020603050405020304" pitchFamily="18" charset="0"/>
                <a:cs typeface="Times New Roman" panose="02020603050405020304" pitchFamily="18" charset="0"/>
              </a:rPr>
              <a:t>-İyi </a:t>
            </a:r>
            <a:r>
              <a:rPr lang="tr-TR" sz="2000" dirty="0">
                <a:latin typeface="Times New Roman" panose="02020603050405020304" pitchFamily="18" charset="0"/>
                <a:cs typeface="Times New Roman" panose="02020603050405020304" pitchFamily="18" charset="0"/>
              </a:rPr>
              <a:t>bir halkla ilişkiler uzmanı dış görünümüne dikkat eden, ilk görünüşte itici bir etki yaparak insanları kendisinden uzaklaştırmamaya özen gösteren </a:t>
            </a:r>
            <a:r>
              <a:rPr lang="tr-TR" sz="2000" dirty="0" smtClean="0">
                <a:latin typeface="Times New Roman" panose="02020603050405020304" pitchFamily="18" charset="0"/>
                <a:cs typeface="Times New Roman" panose="02020603050405020304" pitchFamily="18" charset="0"/>
              </a:rPr>
              <a:t>kişidir.</a:t>
            </a:r>
          </a:p>
          <a:p>
            <a:pPr marL="393192" lvl="1" indent="0">
              <a:buNone/>
            </a:pPr>
            <a:r>
              <a:rPr lang="tr-TR" sz="2000" dirty="0" smtClean="0">
                <a:latin typeface="Times New Roman" panose="02020603050405020304" pitchFamily="18" charset="0"/>
                <a:cs typeface="Times New Roman" panose="02020603050405020304" pitchFamily="18" charset="0"/>
              </a:rPr>
              <a:t>-Halkla </a:t>
            </a:r>
            <a:r>
              <a:rPr lang="tr-TR" sz="2000" dirty="0">
                <a:latin typeface="Times New Roman" panose="02020603050405020304" pitchFamily="18" charset="0"/>
                <a:cs typeface="Times New Roman" panose="02020603050405020304" pitchFamily="18" charset="0"/>
              </a:rPr>
              <a:t>İlişkiler uzmanının sevilen </a:t>
            </a:r>
            <a:r>
              <a:rPr lang="tr-TR" sz="2000" dirty="0" smtClean="0">
                <a:latin typeface="Times New Roman" panose="02020603050405020304" pitchFamily="18" charset="0"/>
                <a:cs typeface="Times New Roman" panose="02020603050405020304" pitchFamily="18" charset="0"/>
              </a:rPr>
              <a:t>ve insanları seven bir </a:t>
            </a:r>
            <a:r>
              <a:rPr lang="tr-TR" sz="2000" dirty="0">
                <a:latin typeface="Times New Roman" panose="02020603050405020304" pitchFamily="18" charset="0"/>
                <a:cs typeface="Times New Roman" panose="02020603050405020304" pitchFamily="18" charset="0"/>
              </a:rPr>
              <a:t>insan olması gerekir. </a:t>
            </a:r>
            <a:endParaRPr lang="tr-TR" sz="2000" dirty="0" smtClean="0">
              <a:latin typeface="Times New Roman" panose="02020603050405020304" pitchFamily="18" charset="0"/>
              <a:cs typeface="Times New Roman" panose="02020603050405020304" pitchFamily="18" charset="0"/>
            </a:endParaRPr>
          </a:p>
          <a:p>
            <a:pPr marL="393192" lvl="1" indent="0">
              <a:buNone/>
            </a:pPr>
            <a:r>
              <a:rPr lang="tr-TR" sz="2000" dirty="0" smtClean="0">
                <a:latin typeface="Times New Roman" panose="02020603050405020304" pitchFamily="18" charset="0"/>
                <a:cs typeface="Times New Roman" panose="02020603050405020304" pitchFamily="18" charset="0"/>
              </a:rPr>
              <a:t>-Halkla </a:t>
            </a:r>
            <a:r>
              <a:rPr lang="tr-TR" sz="2000" dirty="0">
                <a:latin typeface="Times New Roman" panose="02020603050405020304" pitchFamily="18" charset="0"/>
                <a:cs typeface="Times New Roman" panose="02020603050405020304" pitchFamily="18" charset="0"/>
              </a:rPr>
              <a:t>İlişkiler uzmanı kendine güvenir ve karşısındakilere de bu güveni hissettirir.</a:t>
            </a:r>
          </a:p>
          <a:p>
            <a:pPr marL="393192" lvl="1" indent="0">
              <a:buNone/>
            </a:pPr>
            <a:r>
              <a:rPr lang="tr-TR" sz="2000" dirty="0" smtClean="0">
                <a:latin typeface="Times New Roman" panose="02020603050405020304" pitchFamily="18" charset="0"/>
                <a:cs typeface="Times New Roman" panose="02020603050405020304" pitchFamily="18" charset="0"/>
              </a:rPr>
              <a:t>-Kendi </a:t>
            </a:r>
            <a:r>
              <a:rPr lang="tr-TR" sz="2000" dirty="0">
                <a:latin typeface="Times New Roman" panose="02020603050405020304" pitchFamily="18" charset="0"/>
                <a:cs typeface="Times New Roman" panose="02020603050405020304" pitchFamily="18" charset="0"/>
              </a:rPr>
              <a:t>dili dışında iyi konuştuğu dillerin sayısı Halkla ilişkiler uzmanının başarı düzeyini artırır</a:t>
            </a:r>
            <a:r>
              <a:rPr lang="tr-TR" sz="2000" dirty="0" smtClean="0">
                <a:latin typeface="Times New Roman" panose="02020603050405020304" pitchFamily="18" charset="0"/>
                <a:cs typeface="Times New Roman" panose="02020603050405020304" pitchFamily="18" charset="0"/>
              </a:rPr>
              <a:t>.</a:t>
            </a:r>
          </a:p>
          <a:p>
            <a:pPr marL="393192" lvl="1" indent="0">
              <a:buNone/>
            </a:pPr>
            <a:r>
              <a:rPr lang="tr-TR" sz="2000" dirty="0" smtClean="0">
                <a:latin typeface="Times New Roman" panose="02020603050405020304" pitchFamily="18" charset="0"/>
                <a:cs typeface="Times New Roman" panose="02020603050405020304" pitchFamily="18" charset="0"/>
              </a:rPr>
              <a:t>-Görgü </a:t>
            </a:r>
            <a:r>
              <a:rPr lang="tr-TR" sz="2000" dirty="0">
                <a:latin typeface="Times New Roman" panose="02020603050405020304" pitchFamily="18" charset="0"/>
                <a:cs typeface="Times New Roman" panose="02020603050405020304" pitchFamily="18" charset="0"/>
              </a:rPr>
              <a:t>kuralları, topluluk içinde davranma biçimi, Halkla ilişkiler mesleğinde kalmak isteyenlerin küçümseyemeyeceği özelliklerdir.</a:t>
            </a:r>
          </a:p>
          <a:p>
            <a:pPr marL="393192" lvl="1" indent="0">
              <a:buNone/>
            </a:pPr>
            <a:endParaRPr lang="tr-TR" sz="2000" dirty="0">
              <a:latin typeface="Times New Roman" panose="02020603050405020304" pitchFamily="18" charset="0"/>
              <a:cs typeface="Times New Roman" panose="02020603050405020304"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4749522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Çalışanlar ve Halkla İlişkiler</a:t>
            </a: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	</a:t>
            </a:r>
          </a:p>
          <a:p>
            <a:pPr marL="0" indent="0">
              <a:buNone/>
            </a:pPr>
            <a:r>
              <a:rPr lang="tr-TR" b="1" dirty="0"/>
              <a:t>Hedef kitle</a:t>
            </a:r>
            <a:r>
              <a:rPr lang="tr-TR" b="1" dirty="0" smtClean="0"/>
              <a:t>: </a:t>
            </a:r>
            <a:r>
              <a:rPr lang="tr-TR" dirty="0" smtClean="0"/>
              <a:t> </a:t>
            </a:r>
            <a:r>
              <a:rPr lang="tr-TR" dirty="0"/>
              <a:t>Kuruluşun dikkate alması gereken, ortak beklentileri olan, kuruluşla doğrudan ya da dolaylı bağı olan insan </a:t>
            </a:r>
            <a:r>
              <a:rPr lang="tr-TR" dirty="0" smtClean="0"/>
              <a:t>toplulukları olarak tanımlanmaktadır.</a:t>
            </a:r>
            <a:endParaRPr lang="tr-TR" dirty="0"/>
          </a:p>
          <a:p>
            <a:pPr marL="0" indent="0">
              <a:buNone/>
            </a:pPr>
            <a:endParaRPr lang="tr-TR" b="1" dirty="0" smtClean="0"/>
          </a:p>
          <a:p>
            <a:pPr marL="0" indent="0">
              <a:buNone/>
            </a:pPr>
            <a:r>
              <a:rPr lang="tr-TR" b="1" dirty="0" smtClean="0"/>
              <a:t>İşletme içi hedef kitle</a:t>
            </a:r>
          </a:p>
          <a:p>
            <a:endParaRPr lang="tr-TR" dirty="0"/>
          </a:p>
          <a:p>
            <a:pPr algn="just"/>
            <a:r>
              <a:rPr lang="tr-TR" dirty="0" smtClean="0">
                <a:latin typeface="Times New Roman" panose="02020603050405020304" pitchFamily="18" charset="0"/>
                <a:cs typeface="Times New Roman" panose="02020603050405020304" pitchFamily="18" charset="0"/>
              </a:rPr>
              <a:t>Halkla </a:t>
            </a:r>
            <a:r>
              <a:rPr lang="tr-TR" dirty="0">
                <a:latin typeface="Times New Roman" panose="02020603050405020304" pitchFamily="18" charset="0"/>
                <a:cs typeface="Times New Roman" panose="02020603050405020304" pitchFamily="18" charset="0"/>
              </a:rPr>
              <a:t>ilişkilerin asıl amacı işletmeyi işletme dışında yer alan kişi ve kuruluşlara tanıtmaktır</a:t>
            </a:r>
            <a:r>
              <a:rPr lang="tr-TR" dirty="0" smtClean="0">
                <a:latin typeface="Times New Roman" panose="02020603050405020304" pitchFamily="18" charset="0"/>
                <a:cs typeface="Times New Roman" panose="02020603050405020304" pitchFamily="18" charset="0"/>
              </a:rPr>
              <a:t>. Ancak </a:t>
            </a:r>
            <a:r>
              <a:rPr lang="tr-TR" dirty="0">
                <a:latin typeface="Times New Roman" panose="02020603050405020304" pitchFamily="18" charset="0"/>
                <a:cs typeface="Times New Roman" panose="02020603050405020304" pitchFamily="18" charset="0"/>
              </a:rPr>
              <a:t>halkla ilişkiler bütünü anlatır ve bu bütün içinde işletmenin kendi personeli de vardır. İşletme kendi personeline ulaşamaz ve işletmeye öncelikle çalışanlarına tanıtmazsa dış hedef kitle üzerinde hiç başarılı olamaz</a:t>
            </a:r>
            <a:r>
              <a:rPr lang="tr-TR" dirty="0" smtClean="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İç hedef kitle denildiğinde sadece çalışan personel </a:t>
            </a:r>
            <a:r>
              <a:rPr lang="tr-TR" dirty="0" smtClean="0">
                <a:latin typeface="Times New Roman" panose="02020603050405020304" pitchFamily="18" charset="0"/>
                <a:cs typeface="Times New Roman" panose="02020603050405020304" pitchFamily="18" charset="0"/>
              </a:rPr>
              <a:t>anlaşılmamalıdır. Personelin </a:t>
            </a:r>
            <a:r>
              <a:rPr lang="tr-TR" dirty="0">
                <a:latin typeface="Times New Roman" panose="02020603050405020304" pitchFamily="18" charset="0"/>
                <a:cs typeface="Times New Roman" panose="02020603050405020304" pitchFamily="18" charset="0"/>
              </a:rPr>
              <a:t>dışında personelin işletmenin ortakları ve sendikalarda da iç hedef kapsamı içinde yer alırlar. Bu nedenle iç hedef kitleyi biraz daha yakından incelemekte yarar vardır.</a:t>
            </a:r>
          </a:p>
          <a:p>
            <a:pPr algn="just"/>
            <a:endParaRPr lang="tr-TR" dirty="0">
              <a:latin typeface="Times New Roman" panose="02020603050405020304" pitchFamily="18" charset="0"/>
              <a:cs typeface="Times New Roman" panose="02020603050405020304" pitchFamily="18" charset="0"/>
            </a:endParaRPr>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3060067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Çalışanlar ve Halkla İlişkiler</a:t>
            </a:r>
          </a:p>
        </p:txBody>
      </p:sp>
      <p:sp>
        <p:nvSpPr>
          <p:cNvPr id="3" name="İçerik Yer Tutucusu 2"/>
          <p:cNvSpPr>
            <a:spLocks noGrp="1"/>
          </p:cNvSpPr>
          <p:nvPr>
            <p:ph idx="1"/>
          </p:nvPr>
        </p:nvSpPr>
        <p:spPr/>
        <p:txBody>
          <a:bodyPr>
            <a:normAutofit fontScale="77500" lnSpcReduction="20000"/>
          </a:bodyPr>
          <a:lstStyle/>
          <a:p>
            <a:pPr marL="0" indent="0" algn="just">
              <a:buNone/>
            </a:pPr>
            <a:r>
              <a:rPr lang="tr-TR" b="1" dirty="0" smtClean="0">
                <a:latin typeface="Times New Roman" pitchFamily="18" charset="0"/>
                <a:cs typeface="Times New Roman" pitchFamily="18" charset="0"/>
              </a:rPr>
              <a:t>İşletme Dışı Hedef Kitle</a:t>
            </a:r>
            <a:r>
              <a:rPr lang="tr-TR" b="1" dirty="0">
                <a:latin typeface="Times New Roman" pitchFamily="18" charset="0"/>
                <a:cs typeface="Times New Roman" pitchFamily="18" charset="0"/>
              </a:rPr>
              <a:t>: </a:t>
            </a:r>
            <a:r>
              <a:rPr lang="tr-TR" b="1" dirty="0" smtClean="0">
                <a:latin typeface="Times New Roman" pitchFamily="18" charset="0"/>
                <a:cs typeface="Times New Roman" pitchFamily="18" charset="0"/>
              </a:rPr>
              <a:t> </a:t>
            </a:r>
            <a:r>
              <a:rPr lang="tr-TR" dirty="0" smtClean="0">
                <a:latin typeface="Times New Roman" pitchFamily="18" charset="0"/>
                <a:cs typeface="Times New Roman" pitchFamily="18" charset="0"/>
              </a:rPr>
              <a:t>Dış </a:t>
            </a:r>
            <a:r>
              <a:rPr lang="tr-TR" dirty="0">
                <a:latin typeface="Times New Roman" pitchFamily="18" charset="0"/>
                <a:cs typeface="Times New Roman" pitchFamily="18" charset="0"/>
              </a:rPr>
              <a:t>hedef kitle halk ve gruplardır. Bu grupların çokluğu geniş bir hedef kitlenin bulunduğunu </a:t>
            </a:r>
            <a:r>
              <a:rPr lang="tr-TR" dirty="0" smtClean="0">
                <a:latin typeface="Times New Roman" pitchFamily="18" charset="0"/>
                <a:cs typeface="Times New Roman" pitchFamily="18" charset="0"/>
              </a:rPr>
              <a:t>göstermektedir. Açık bir sistem içerisinde faaliyetlerini yürüten işletmelerin toplum ve çevresinden ayrı yaşaması söz konusu değildir.</a:t>
            </a:r>
            <a:endParaRPr lang="tr-TR" b="1" dirty="0" smtClean="0">
              <a:latin typeface="Times New Roman" pitchFamily="18" charset="0"/>
              <a:cs typeface="Times New Roman" pitchFamily="18" charset="0"/>
            </a:endParaRPr>
          </a:p>
          <a:p>
            <a:pPr algn="just">
              <a:buFont typeface="Arial" panose="020B0604020202020204" pitchFamily="34" charset="0"/>
              <a:buChar char="•"/>
            </a:pPr>
            <a:r>
              <a:rPr lang="tr-TR" dirty="0" smtClean="0">
                <a:latin typeface="Times New Roman" pitchFamily="18" charset="0"/>
                <a:cs typeface="Times New Roman" pitchFamily="18" charset="0"/>
              </a:rPr>
              <a:t>Tüketicilerle ilişkiler</a:t>
            </a:r>
          </a:p>
          <a:p>
            <a:pPr algn="just">
              <a:buFont typeface="Arial" panose="020B0604020202020204" pitchFamily="34" charset="0"/>
              <a:buChar char="•"/>
            </a:pPr>
            <a:r>
              <a:rPr lang="tr-TR" dirty="0" smtClean="0">
                <a:latin typeface="Times New Roman" pitchFamily="18" charset="0"/>
                <a:cs typeface="Times New Roman" pitchFamily="18" charset="0"/>
              </a:rPr>
              <a:t>Satıcı ve tüccarlarla ilişkiler</a:t>
            </a:r>
          </a:p>
          <a:p>
            <a:pPr algn="just">
              <a:buFont typeface="Arial" panose="020B0604020202020204" pitchFamily="34" charset="0"/>
              <a:buChar char="•"/>
            </a:pPr>
            <a:r>
              <a:rPr lang="tr-TR" dirty="0" smtClean="0">
                <a:latin typeface="Times New Roman" pitchFamily="18" charset="0"/>
                <a:cs typeface="Times New Roman" pitchFamily="18" charset="0"/>
              </a:rPr>
              <a:t>Bayilerle ilişkiler</a:t>
            </a:r>
          </a:p>
          <a:p>
            <a:pPr algn="just">
              <a:buFont typeface="Arial" panose="020B0604020202020204" pitchFamily="34" charset="0"/>
              <a:buChar char="•"/>
            </a:pPr>
            <a:r>
              <a:rPr lang="tr-TR" dirty="0" smtClean="0">
                <a:latin typeface="Times New Roman" pitchFamily="18" charset="0"/>
                <a:cs typeface="Times New Roman" pitchFamily="18" charset="0"/>
              </a:rPr>
              <a:t>Çevreyle ilişkiler</a:t>
            </a:r>
          </a:p>
          <a:p>
            <a:pPr algn="just">
              <a:buFont typeface="Arial" panose="020B0604020202020204" pitchFamily="34" charset="0"/>
              <a:buChar char="•"/>
            </a:pPr>
            <a:r>
              <a:rPr lang="tr-TR" dirty="0" smtClean="0">
                <a:latin typeface="Times New Roman" pitchFamily="18" charset="0"/>
                <a:cs typeface="Times New Roman" pitchFamily="18" charset="0"/>
              </a:rPr>
              <a:t>Kamu kuruluşlarıyla ilişkiler</a:t>
            </a:r>
          </a:p>
          <a:p>
            <a:pPr algn="just">
              <a:buFont typeface="Arial" panose="020B0604020202020204" pitchFamily="34" charset="0"/>
              <a:buChar char="•"/>
            </a:pPr>
            <a:r>
              <a:rPr lang="tr-TR" dirty="0" smtClean="0">
                <a:latin typeface="Times New Roman" pitchFamily="18" charset="0"/>
                <a:cs typeface="Times New Roman" pitchFamily="18" charset="0"/>
              </a:rPr>
              <a:t>Eğitim kuruluşlarıyla ilişkiler</a:t>
            </a:r>
          </a:p>
          <a:p>
            <a:pPr algn="just">
              <a:buFont typeface="Arial" panose="020B0604020202020204" pitchFamily="34" charset="0"/>
              <a:buChar char="•"/>
            </a:pPr>
            <a:r>
              <a:rPr lang="tr-TR" dirty="0" smtClean="0">
                <a:latin typeface="Times New Roman" pitchFamily="18" charset="0"/>
                <a:cs typeface="Times New Roman" pitchFamily="18" charset="0"/>
              </a:rPr>
              <a:t>Meslek örgütleriyle ilişkiler</a:t>
            </a:r>
          </a:p>
          <a:p>
            <a:pPr algn="just">
              <a:buFont typeface="Arial" panose="020B0604020202020204" pitchFamily="34" charset="0"/>
              <a:buChar char="•"/>
            </a:pPr>
            <a:r>
              <a:rPr lang="tr-TR" dirty="0" smtClean="0">
                <a:latin typeface="Times New Roman" pitchFamily="18" charset="0"/>
                <a:cs typeface="Times New Roman" pitchFamily="18" charset="0"/>
              </a:rPr>
              <a:t>Sendikalarla ilişkiler</a:t>
            </a:r>
          </a:p>
          <a:p>
            <a:pPr algn="just">
              <a:buFont typeface="Arial" panose="020B0604020202020204" pitchFamily="34" charset="0"/>
              <a:buChar char="•"/>
            </a:pPr>
            <a:r>
              <a:rPr lang="tr-TR" dirty="0" smtClean="0">
                <a:latin typeface="Times New Roman" pitchFamily="18" charset="0"/>
                <a:cs typeface="Times New Roman" pitchFamily="18" charset="0"/>
              </a:rPr>
              <a:t>Finansal kurumlarla ilişkiler</a:t>
            </a:r>
          </a:p>
          <a:p>
            <a:pPr algn="just">
              <a:buFont typeface="Arial" panose="020B0604020202020204" pitchFamily="34" charset="0"/>
              <a:buChar char="•"/>
            </a:pPr>
            <a:r>
              <a:rPr lang="tr-TR" dirty="0" smtClean="0">
                <a:latin typeface="Times New Roman" pitchFamily="18" charset="0"/>
                <a:cs typeface="Times New Roman" pitchFamily="18" charset="0"/>
              </a:rPr>
              <a:t>Toplumla ilişkiler Medya ile ilişkiler</a:t>
            </a:r>
          </a:p>
          <a:p>
            <a:pPr marL="0" indent="0">
              <a:buNone/>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61946946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a:latin typeface="Times New Roman" panose="02020603050405020304" pitchFamily="18" charset="0"/>
                <a:cs typeface="Times New Roman" panose="02020603050405020304" pitchFamily="18" charset="0"/>
              </a:rPr>
              <a:t>Kamu Yönetiminde Halkla İ</a:t>
            </a:r>
            <a:r>
              <a:rPr lang="tr-TR" sz="4000" dirty="0" smtClean="0">
                <a:latin typeface="Times New Roman" panose="02020603050405020304" pitchFamily="18" charset="0"/>
                <a:cs typeface="Times New Roman" panose="02020603050405020304" pitchFamily="18" charset="0"/>
              </a:rPr>
              <a:t>lişkilerin Amaçları ve Önemi</a:t>
            </a:r>
            <a:endParaRPr lang="tr-TR"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rmAutofit fontScale="77500" lnSpcReduction="20000"/>
          </a:bodyPr>
          <a:lstStyle/>
          <a:p>
            <a:pPr marL="0" indent="0">
              <a:buNone/>
            </a:pPr>
            <a:r>
              <a:rPr lang="tr-TR" dirty="0" smtClean="0"/>
              <a:t>	Kamu </a:t>
            </a:r>
            <a:r>
              <a:rPr lang="tr-TR" dirty="0"/>
              <a:t>yönetimini başarıya ulaştıracak unsurlardan başında, </a:t>
            </a:r>
            <a:r>
              <a:rPr lang="tr-TR" dirty="0" smtClean="0"/>
              <a:t>kuruluşun ilişkide </a:t>
            </a:r>
            <a:r>
              <a:rPr lang="tr-TR" dirty="0"/>
              <a:t>bulunduğu toplum kesiminin güvenini ve </a:t>
            </a:r>
            <a:r>
              <a:rPr lang="tr-TR" dirty="0" smtClean="0"/>
              <a:t>desteğini kazanmak </a:t>
            </a:r>
            <a:r>
              <a:rPr lang="tr-TR" dirty="0"/>
              <a:t>gelmektedir. Bunun dışında kamu yönetiminde halkla </a:t>
            </a:r>
            <a:r>
              <a:rPr lang="tr-TR" dirty="0" smtClean="0"/>
              <a:t>ilişkilerin </a:t>
            </a:r>
            <a:r>
              <a:rPr lang="tr-TR" dirty="0"/>
              <a:t>pek çok amacı vardır. Bu </a:t>
            </a:r>
            <a:r>
              <a:rPr lang="tr-TR" dirty="0" smtClean="0"/>
              <a:t>amaçlar;</a:t>
            </a:r>
          </a:p>
          <a:p>
            <a:pPr>
              <a:buFont typeface="Arial" panose="020B0604020202020204" pitchFamily="34" charset="0"/>
              <a:buChar char="•"/>
            </a:pPr>
            <a:r>
              <a:rPr lang="tr-TR" dirty="0"/>
              <a:t>Kamuoyunu aydınlatmak, örgütün izlediği politikayı </a:t>
            </a:r>
            <a:r>
              <a:rPr lang="tr-TR" dirty="0" smtClean="0"/>
              <a:t>halka benimsetmek</a:t>
            </a:r>
            <a:r>
              <a:rPr lang="tr-TR" dirty="0"/>
              <a:t>,</a:t>
            </a:r>
          </a:p>
          <a:p>
            <a:pPr>
              <a:buFont typeface="Arial" panose="020B0604020202020204" pitchFamily="34" charset="0"/>
              <a:buChar char="•"/>
            </a:pPr>
            <a:r>
              <a:rPr lang="tr-TR" dirty="0" smtClean="0"/>
              <a:t>Halkta </a:t>
            </a:r>
            <a:r>
              <a:rPr lang="tr-TR" dirty="0"/>
              <a:t>yönetime karşı daha olumlu tutumlar </a:t>
            </a:r>
            <a:r>
              <a:rPr lang="tr-TR" dirty="0" smtClean="0"/>
              <a:t>oluşturmak,</a:t>
            </a:r>
          </a:p>
          <a:p>
            <a:pPr>
              <a:buFont typeface="Arial" panose="020B0604020202020204" pitchFamily="34" charset="0"/>
              <a:buChar char="•"/>
            </a:pPr>
            <a:r>
              <a:rPr lang="tr-TR" dirty="0" smtClean="0"/>
              <a:t>Yönetimle </a:t>
            </a:r>
            <a:r>
              <a:rPr lang="tr-TR" dirty="0"/>
              <a:t>olan ilişkilerde halkın işini kolaylaştırmak,</a:t>
            </a:r>
          </a:p>
          <a:p>
            <a:pPr>
              <a:buFont typeface="Arial" panose="020B0604020202020204" pitchFamily="34" charset="0"/>
              <a:buChar char="•"/>
            </a:pPr>
            <a:r>
              <a:rPr lang="tr-TR" dirty="0" smtClean="0"/>
              <a:t>Alınacak </a:t>
            </a:r>
            <a:r>
              <a:rPr lang="tr-TR" dirty="0"/>
              <a:t>kararların daha yerinde olmasını sağlayacak </a:t>
            </a:r>
            <a:r>
              <a:rPr lang="tr-TR" dirty="0" smtClean="0"/>
              <a:t>bilgileri halktan </a:t>
            </a:r>
            <a:r>
              <a:rPr lang="tr-TR" dirty="0"/>
              <a:t>elde etmek</a:t>
            </a:r>
            <a:r>
              <a:rPr lang="tr-TR" dirty="0" smtClean="0"/>
              <a:t>,</a:t>
            </a:r>
          </a:p>
          <a:p>
            <a:pPr>
              <a:buFont typeface="Arial" panose="020B0604020202020204" pitchFamily="34" charset="0"/>
              <a:buChar char="•"/>
            </a:pPr>
            <a:r>
              <a:rPr lang="tr-TR" dirty="0"/>
              <a:t>Yasaklar üzerinde aydınlatıcı bilgiler vermek ve </a:t>
            </a:r>
            <a:r>
              <a:rPr lang="tr-TR" dirty="0" smtClean="0"/>
              <a:t>vatandaşların yasaklara </a:t>
            </a:r>
            <a:r>
              <a:rPr lang="tr-TR" dirty="0"/>
              <a:t>uymasını sağlamak,</a:t>
            </a:r>
          </a:p>
          <a:p>
            <a:pPr>
              <a:buFont typeface="Arial" panose="020B0604020202020204" pitchFamily="34" charset="0"/>
              <a:buChar char="•"/>
            </a:pPr>
            <a:r>
              <a:rPr lang="tr-TR" dirty="0" smtClean="0"/>
              <a:t> </a:t>
            </a:r>
            <a:r>
              <a:rPr lang="tr-TR" dirty="0"/>
              <a:t>Hizmetlerin götürülmesinde halkla işbirliğini sağlamak,</a:t>
            </a:r>
          </a:p>
          <a:p>
            <a:pPr>
              <a:buFont typeface="Arial" panose="020B0604020202020204" pitchFamily="34" charset="0"/>
              <a:buChar char="•"/>
            </a:pPr>
            <a:r>
              <a:rPr lang="tr-TR" dirty="0" smtClean="0"/>
              <a:t> </a:t>
            </a:r>
            <a:r>
              <a:rPr lang="tr-TR" dirty="0"/>
              <a:t>Mevzuattaki aksaklıkların saptanmasında ve </a:t>
            </a:r>
            <a:r>
              <a:rPr lang="tr-TR" dirty="0" smtClean="0"/>
              <a:t>giderilmesinde halkın </a:t>
            </a:r>
            <a:r>
              <a:rPr lang="tr-TR" dirty="0"/>
              <a:t>dileklerinden, öğütlerinden, yakınmalarından faydalanmak.</a:t>
            </a:r>
          </a:p>
          <a:p>
            <a:pPr>
              <a:buFont typeface="Arial" panose="020B0604020202020204" pitchFamily="34" charset="0"/>
              <a:buChar char="•"/>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383549680"/>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4000" dirty="0">
                <a:latin typeface="Times New Roman" panose="02020603050405020304" pitchFamily="18" charset="0"/>
                <a:cs typeface="Times New Roman" panose="02020603050405020304" pitchFamily="18" charset="0"/>
              </a:rPr>
              <a:t>Kamu Yönetiminde Halkla İlişkilerin Amaçları ve Önemi</a:t>
            </a:r>
          </a:p>
        </p:txBody>
      </p:sp>
      <p:sp>
        <p:nvSpPr>
          <p:cNvPr id="3" name="İçerik Yer Tutucusu 2"/>
          <p:cNvSpPr>
            <a:spLocks noGrp="1"/>
          </p:cNvSpPr>
          <p:nvPr>
            <p:ph idx="1"/>
          </p:nvPr>
        </p:nvSpPr>
        <p:spPr/>
        <p:txBody>
          <a:bodyPr>
            <a:normAutofit/>
          </a:bodyPr>
          <a:lstStyle/>
          <a:p>
            <a:pPr algn="just"/>
            <a:r>
              <a:rPr lang="tr-TR" sz="2400" dirty="0">
                <a:latin typeface="Times New Roman" panose="02020603050405020304" pitchFamily="18" charset="0"/>
                <a:cs typeface="Times New Roman" panose="02020603050405020304" pitchFamily="18" charset="0"/>
              </a:rPr>
              <a:t>Kamu kurumları, halkta olumlu izlenim bırakmak için </a:t>
            </a:r>
            <a:r>
              <a:rPr lang="tr-TR" sz="2400" dirty="0" smtClean="0">
                <a:latin typeface="Times New Roman" panose="02020603050405020304" pitchFamily="18" charset="0"/>
                <a:cs typeface="Times New Roman" panose="02020603050405020304" pitchFamily="18" charset="0"/>
              </a:rPr>
              <a:t>öncelikli olarak </a:t>
            </a:r>
            <a:r>
              <a:rPr lang="tr-TR" sz="2400" dirty="0">
                <a:latin typeface="Times New Roman" panose="02020603050405020304" pitchFamily="18" charset="0"/>
                <a:cs typeface="Times New Roman" panose="02020603050405020304" pitchFamily="18" charset="0"/>
              </a:rPr>
              <a:t>kendi amaçları doğrultusunda halka dönük olarak </a:t>
            </a:r>
            <a:r>
              <a:rPr lang="tr-TR" sz="2400" dirty="0" smtClean="0">
                <a:latin typeface="Times New Roman" panose="02020603050405020304" pitchFamily="18" charset="0"/>
                <a:cs typeface="Times New Roman" panose="02020603050405020304" pitchFamily="18" charset="0"/>
              </a:rPr>
              <a:t>etkin bir </a:t>
            </a:r>
            <a:r>
              <a:rPr lang="tr-TR" sz="2400" dirty="0">
                <a:latin typeface="Times New Roman" panose="02020603050405020304" pitchFamily="18" charset="0"/>
                <a:cs typeface="Times New Roman" panose="02020603050405020304" pitchFamily="18" charset="0"/>
              </a:rPr>
              <a:t>şekilde hizmet sunmalıdır. Kamu kurumları amaçlarını </a:t>
            </a:r>
            <a:r>
              <a:rPr lang="tr-TR" sz="2400" dirty="0" smtClean="0">
                <a:latin typeface="Times New Roman" panose="02020603050405020304" pitchFamily="18" charset="0"/>
                <a:cs typeface="Times New Roman" panose="02020603050405020304" pitchFamily="18" charset="0"/>
              </a:rPr>
              <a:t>gerçekleştirebilmek için </a:t>
            </a:r>
            <a:r>
              <a:rPr lang="tr-TR" sz="2400" dirty="0">
                <a:latin typeface="Times New Roman" panose="02020603050405020304" pitchFamily="18" charset="0"/>
                <a:cs typeface="Times New Roman" panose="02020603050405020304" pitchFamily="18" charset="0"/>
              </a:rPr>
              <a:t>halkla ilişkilere önem vermelidir. Bunun için </a:t>
            </a:r>
            <a:r>
              <a:rPr lang="tr-TR" sz="2400" dirty="0" smtClean="0">
                <a:latin typeface="Times New Roman" panose="02020603050405020304" pitchFamily="18" charset="0"/>
                <a:cs typeface="Times New Roman" panose="02020603050405020304" pitchFamily="18" charset="0"/>
              </a:rPr>
              <a:t>yönetim faaliyetleri </a:t>
            </a:r>
            <a:r>
              <a:rPr lang="tr-TR" sz="2400" dirty="0">
                <a:latin typeface="Times New Roman" panose="02020603050405020304" pitchFamily="18" charset="0"/>
                <a:cs typeface="Times New Roman" panose="02020603050405020304" pitchFamily="18" charset="0"/>
              </a:rPr>
              <a:t>hakkında topluma bilgi sunmalı ve toplumun </a:t>
            </a:r>
            <a:r>
              <a:rPr lang="tr-TR" sz="2400" dirty="0" smtClean="0">
                <a:latin typeface="Times New Roman" panose="02020603050405020304" pitchFamily="18" charset="0"/>
                <a:cs typeface="Times New Roman" panose="02020603050405020304" pitchFamily="18" charset="0"/>
              </a:rPr>
              <a:t>duygu, düşünce </a:t>
            </a:r>
            <a:r>
              <a:rPr lang="tr-TR" sz="2400" dirty="0">
                <a:latin typeface="Times New Roman" panose="02020603050405020304" pitchFamily="18" charset="0"/>
                <a:cs typeface="Times New Roman" panose="02020603050405020304" pitchFamily="18" charset="0"/>
              </a:rPr>
              <a:t>ve eğilimleri hakkında bilgi sahibi olmalıdır. Yönetimler, </a:t>
            </a:r>
            <a:r>
              <a:rPr lang="tr-TR" sz="2400" dirty="0" smtClean="0">
                <a:latin typeface="Times New Roman" panose="02020603050405020304" pitchFamily="18" charset="0"/>
                <a:cs typeface="Times New Roman" panose="02020603050405020304" pitchFamily="18" charset="0"/>
              </a:rPr>
              <a:t>halkın hizmetinde </a:t>
            </a:r>
            <a:r>
              <a:rPr lang="tr-TR" sz="2400" dirty="0">
                <a:latin typeface="Times New Roman" panose="02020603050405020304" pitchFamily="18" charset="0"/>
                <a:cs typeface="Times New Roman" panose="02020603050405020304" pitchFamily="18" charset="0"/>
              </a:rPr>
              <a:t>oldukları düşüncesinden hareketle, topluma </a:t>
            </a:r>
            <a:r>
              <a:rPr lang="tr-TR" sz="2400" dirty="0" smtClean="0">
                <a:latin typeface="Times New Roman" panose="02020603050405020304" pitchFamily="18" charset="0"/>
                <a:cs typeface="Times New Roman" panose="02020603050405020304" pitchFamily="18" charset="0"/>
              </a:rPr>
              <a:t>ucuz, etkin </a:t>
            </a:r>
            <a:r>
              <a:rPr lang="tr-TR" sz="2400" dirty="0">
                <a:latin typeface="Times New Roman" panose="02020603050405020304" pitchFamily="18" charset="0"/>
                <a:cs typeface="Times New Roman" panose="02020603050405020304" pitchFamily="18" charset="0"/>
              </a:rPr>
              <a:t>ve verimli hizmetler götürdüğünde, toplum üzerinde </a:t>
            </a:r>
            <a:r>
              <a:rPr lang="tr-TR" sz="2400" dirty="0" smtClean="0">
                <a:latin typeface="Times New Roman" panose="02020603050405020304" pitchFamily="18" charset="0"/>
                <a:cs typeface="Times New Roman" panose="02020603050405020304" pitchFamily="18" charset="0"/>
              </a:rPr>
              <a:t>olumlu izlenim </a:t>
            </a:r>
            <a:r>
              <a:rPr lang="tr-TR" sz="2400" dirty="0">
                <a:latin typeface="Times New Roman" panose="02020603050405020304" pitchFamily="18" charset="0"/>
                <a:cs typeface="Times New Roman" panose="02020603050405020304" pitchFamily="18" charset="0"/>
              </a:rPr>
              <a:t>bırakacak, halkın güven ve desteğini sağlayacaktır. </a:t>
            </a: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224117537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1224136"/>
          </a:xfrm>
        </p:spPr>
        <p:txBody>
          <a:bodyPr>
            <a:noAutofit/>
          </a:bodyPr>
          <a:lstStyle/>
          <a:p>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
            </a:r>
            <a:br>
              <a:rPr lang="tr-TR" sz="3600" dirty="0" smtClean="0">
                <a:latin typeface="Times New Roman" panose="02020603050405020304" pitchFamily="18" charset="0"/>
                <a:cs typeface="Times New Roman" panose="02020603050405020304" pitchFamily="18" charset="0"/>
              </a:rPr>
            </a:br>
            <a:r>
              <a:rPr lang="tr-TR" sz="3600" dirty="0">
                <a:latin typeface="Times New Roman" panose="02020603050405020304" pitchFamily="18" charset="0"/>
                <a:cs typeface="Times New Roman" panose="02020603050405020304" pitchFamily="18" charset="0"/>
              </a:rPr>
              <a:t/>
            </a:r>
            <a:br>
              <a:rPr lang="tr-TR" sz="3600" dirty="0">
                <a:latin typeface="Times New Roman" panose="02020603050405020304" pitchFamily="18" charset="0"/>
                <a:cs typeface="Times New Roman" panose="02020603050405020304" pitchFamily="18" charset="0"/>
              </a:rPr>
            </a:br>
            <a:r>
              <a:rPr lang="tr-TR" sz="3600" dirty="0" smtClean="0">
                <a:latin typeface="Times New Roman" panose="02020603050405020304" pitchFamily="18" charset="0"/>
                <a:cs typeface="Times New Roman" panose="02020603050405020304" pitchFamily="18" charset="0"/>
              </a:rPr>
              <a:t>Halkın güvenini sağlamak için göz önünde tutulması gereken hususlar:</a:t>
            </a:r>
            <a:endParaRPr lang="tr-TR" sz="36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p:txBody>
          <a:bodyPr>
            <a:noAutofit/>
          </a:bodyPr>
          <a:lstStyle/>
          <a:p>
            <a:pPr algn="just">
              <a:buFont typeface="Wingdings" pitchFamily="2" charset="2"/>
              <a:buChar char="§"/>
            </a:pPr>
            <a:r>
              <a:rPr lang="tr-TR" sz="2000" dirty="0" smtClean="0">
                <a:latin typeface="Times New Roman" pitchFamily="18" charset="0"/>
                <a:cs typeface="Times New Roman" pitchFamily="18" charset="0"/>
              </a:rPr>
              <a:t>Halkla ilişkiler çalışanı vatandaşa</a:t>
            </a:r>
            <a:r>
              <a:rPr lang="tr-TR" sz="2000" dirty="0">
                <a:latin typeface="Times New Roman" pitchFamily="18" charset="0"/>
                <a:cs typeface="Times New Roman" pitchFamily="18" charset="0"/>
              </a:rPr>
              <a:t>, onu dikkate aldığımızı </a:t>
            </a:r>
            <a:r>
              <a:rPr lang="tr-TR" sz="2000" dirty="0" smtClean="0">
                <a:latin typeface="Times New Roman" pitchFamily="18" charset="0"/>
                <a:cs typeface="Times New Roman" pitchFamily="18" charset="0"/>
              </a:rPr>
              <a:t>  göstermelidir.</a:t>
            </a:r>
            <a:endParaRPr lang="tr-TR" sz="2000" dirty="0">
              <a:latin typeface="Times New Roman" pitchFamily="18" charset="0"/>
              <a:cs typeface="Times New Roman" pitchFamily="18" charset="0"/>
            </a:endParaRPr>
          </a:p>
          <a:p>
            <a:pPr algn="just">
              <a:buFont typeface="Wingdings" pitchFamily="2" charset="2"/>
              <a:buChar cha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Verilen sözler tutulmalıdır.</a:t>
            </a:r>
          </a:p>
          <a:p>
            <a:pPr algn="just">
              <a:buFont typeface="Wingdings" pitchFamily="2" charset="2"/>
              <a:buChar cha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Kayıtlar daima </a:t>
            </a:r>
            <a:r>
              <a:rPr lang="tr-TR" sz="2000" dirty="0">
                <a:latin typeface="Times New Roman" pitchFamily="18" charset="0"/>
                <a:cs typeface="Times New Roman" pitchFamily="18" charset="0"/>
              </a:rPr>
              <a:t>doğru </a:t>
            </a:r>
            <a:r>
              <a:rPr lang="tr-TR" sz="2000" dirty="0" smtClean="0">
                <a:latin typeface="Times New Roman" pitchFamily="18" charset="0"/>
                <a:cs typeface="Times New Roman" pitchFamily="18" charset="0"/>
              </a:rPr>
              <a:t>olmalıdır.</a:t>
            </a:r>
            <a:endParaRPr lang="tr-TR" sz="2000" dirty="0">
              <a:latin typeface="Times New Roman" pitchFamily="18" charset="0"/>
              <a:cs typeface="Times New Roman" pitchFamily="18" charset="0"/>
            </a:endParaRPr>
          </a:p>
          <a:p>
            <a:pPr algn="just">
              <a:buFont typeface="Wingdings" pitchFamily="2" charset="2"/>
              <a:buChar char="§"/>
            </a:pPr>
            <a:r>
              <a:rPr lang="tr-TR" sz="2000" dirty="0">
                <a:latin typeface="Times New Roman" pitchFamily="18" charset="0"/>
                <a:cs typeface="Times New Roman" pitchFamily="18" charset="0"/>
              </a:rPr>
              <a:t> Tahmini değil</a:t>
            </a:r>
            <a:r>
              <a:rPr lang="tr-TR" sz="2000" dirty="0" smtClean="0">
                <a:latin typeface="Times New Roman" pitchFamily="18" charset="0"/>
                <a:cs typeface="Times New Roman" pitchFamily="18" charset="0"/>
              </a:rPr>
              <a:t>, daima </a:t>
            </a:r>
            <a:r>
              <a:rPr lang="tr-TR" sz="2000" dirty="0">
                <a:latin typeface="Times New Roman" pitchFamily="18" charset="0"/>
                <a:cs typeface="Times New Roman" pitchFamily="18" charset="0"/>
              </a:rPr>
              <a:t>kesin bilgi </a:t>
            </a:r>
            <a:r>
              <a:rPr lang="tr-TR" sz="2000" dirty="0" smtClean="0">
                <a:latin typeface="Times New Roman" pitchFamily="18" charset="0"/>
                <a:cs typeface="Times New Roman" pitchFamily="18" charset="0"/>
              </a:rPr>
              <a:t>verilmelidir.</a:t>
            </a:r>
            <a:endParaRPr lang="tr-TR" sz="2000" dirty="0">
              <a:latin typeface="Times New Roman" pitchFamily="18" charset="0"/>
              <a:cs typeface="Times New Roman" pitchFamily="18" charset="0"/>
            </a:endParaRPr>
          </a:p>
          <a:p>
            <a:pPr algn="just">
              <a:buFont typeface="Wingdings" pitchFamily="2" charset="2"/>
              <a:buChar cha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Konular detaylı açıklanmalıdır.</a:t>
            </a:r>
          </a:p>
          <a:p>
            <a:pPr algn="just">
              <a:buFont typeface="Wingdings" pitchFamily="2" charset="2"/>
              <a:buChar char="§"/>
            </a:pPr>
            <a:r>
              <a:rPr lang="tr-TR" sz="2000" dirty="0">
                <a:latin typeface="Times New Roman" pitchFamily="18" charset="0"/>
                <a:cs typeface="Times New Roman" pitchFamily="18" charset="0"/>
              </a:rPr>
              <a:t> Münakaşa etmekten, azarlamaktan </a:t>
            </a:r>
            <a:r>
              <a:rPr lang="tr-TR" sz="2000" dirty="0" smtClean="0">
                <a:latin typeface="Times New Roman" pitchFamily="18" charset="0"/>
                <a:cs typeface="Times New Roman" pitchFamily="18" charset="0"/>
              </a:rPr>
              <a:t>kaçınılmalıdır.</a:t>
            </a:r>
            <a:endParaRPr lang="tr-TR" sz="2000" dirty="0">
              <a:latin typeface="Times New Roman" pitchFamily="18" charset="0"/>
              <a:cs typeface="Times New Roman" pitchFamily="18" charset="0"/>
            </a:endParaRPr>
          </a:p>
          <a:p>
            <a:pPr algn="just">
              <a:buFont typeface="Wingdings" pitchFamily="2" charset="2"/>
              <a:buChar char="§"/>
            </a:pP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Halkla ilişkiler çalışanının görünüşü </a:t>
            </a:r>
            <a:r>
              <a:rPr lang="tr-TR" sz="2000" dirty="0">
                <a:latin typeface="Times New Roman" pitchFamily="18" charset="0"/>
                <a:cs typeface="Times New Roman" pitchFamily="18" charset="0"/>
              </a:rPr>
              <a:t>de derli toplu </a:t>
            </a:r>
            <a:r>
              <a:rPr lang="tr-TR" sz="2000" dirty="0" smtClean="0">
                <a:latin typeface="Times New Roman" pitchFamily="18" charset="0"/>
                <a:cs typeface="Times New Roman" pitchFamily="18" charset="0"/>
              </a:rPr>
              <a:t>olmalı ve güler yüzlü olmalıdır.</a:t>
            </a:r>
          </a:p>
          <a:p>
            <a:pPr algn="just">
              <a:buFont typeface="Wingdings" pitchFamily="2" charset="2"/>
              <a:buChar char="§"/>
            </a:pPr>
            <a:r>
              <a:rPr lang="tr-TR" sz="2000" dirty="0" smtClean="0">
                <a:latin typeface="Times New Roman" pitchFamily="18" charset="0"/>
                <a:cs typeface="Times New Roman" pitchFamily="18" charset="0"/>
              </a:rPr>
              <a:t>Bir halkla ilişkiler uzmanı bütün müşterilerine görev anlayışı açısından adil ve eşit davranmalıdır.</a:t>
            </a:r>
          </a:p>
          <a:p>
            <a:pPr algn="just">
              <a:buFont typeface="Wingdings" pitchFamily="2" charset="2"/>
              <a:buChar char="§"/>
            </a:pPr>
            <a:r>
              <a:rPr lang="tr-TR" sz="2000" dirty="0" smtClean="0">
                <a:latin typeface="Times New Roman" pitchFamily="18" charset="0"/>
                <a:cs typeface="Times New Roman" pitchFamily="18" charset="0"/>
              </a:rPr>
              <a:t>Halkla ilişkiler uzmanı, mesleksel davranışında doğruluk, dürüstlük ve düşünsel ahlak gözetmelidir.</a:t>
            </a:r>
            <a:endParaRPr lang="tr-TR" sz="2000" dirty="0">
              <a:latin typeface="Times New Roman" pitchFamily="18" charset="0"/>
              <a:cs typeface="Times New Roman" pitchFamily="18" charset="0"/>
            </a:endParaRPr>
          </a:p>
          <a:p>
            <a:pPr algn="just">
              <a:buFont typeface="Wingdings" pitchFamily="2" charset="2"/>
              <a:buChar char="§"/>
            </a:pPr>
            <a:endParaRPr lang="tr-TR" sz="2000" dirty="0">
              <a:latin typeface="Times New Roman" pitchFamily="18" charset="0"/>
              <a:cs typeface="Times New Roman"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93163722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852704"/>
          </a:xfrm>
        </p:spPr>
        <p:txBody>
          <a:bodyPr/>
          <a:lstStyle/>
          <a:p>
            <a:pPr algn="ctr"/>
            <a:r>
              <a:rPr lang="tr-TR" dirty="0" smtClean="0"/>
              <a:t>Kaynakça</a:t>
            </a:r>
            <a:endParaRPr lang="tr-TR" dirty="0"/>
          </a:p>
        </p:txBody>
      </p:sp>
      <p:sp>
        <p:nvSpPr>
          <p:cNvPr id="3" name="2 İçerik Yer Tutucusu"/>
          <p:cNvSpPr>
            <a:spLocks noGrp="1"/>
          </p:cNvSpPr>
          <p:nvPr>
            <p:ph idx="1"/>
          </p:nvPr>
        </p:nvSpPr>
        <p:spPr>
          <a:xfrm>
            <a:off x="457200" y="1628800"/>
            <a:ext cx="8229600" cy="4695800"/>
          </a:xfrm>
        </p:spPr>
        <p:txBody>
          <a:bodyPr>
            <a:normAutofit fontScale="92500" lnSpcReduction="20000"/>
          </a:bodyPr>
          <a:lstStyle/>
          <a:p>
            <a:r>
              <a:rPr lang="tr-TR" sz="2000" dirty="0" smtClean="0">
                <a:latin typeface="Times New Roman" pitchFamily="18" charset="0"/>
                <a:cs typeface="Times New Roman" pitchFamily="18" charset="0"/>
              </a:rPr>
              <a:t>Aday Memurların Temel Eğitim Ders Notları (2), Devlet Personel Başkanlığı Eğitim Dairesi Başkanlığı, Ankara, 2012.</a:t>
            </a:r>
          </a:p>
          <a:p>
            <a:pPr>
              <a:buNone/>
            </a:pP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KAZANCI Metin, Kamuda ve Özel Kesimde Halkla İlişkiler, Turhan </a:t>
            </a:r>
            <a:r>
              <a:rPr lang="tr-TR" sz="2000" dirty="0" err="1" smtClean="0">
                <a:latin typeface="Times New Roman" pitchFamily="18" charset="0"/>
                <a:cs typeface="Times New Roman" pitchFamily="18" charset="0"/>
              </a:rPr>
              <a:t>Kitabevi</a:t>
            </a:r>
            <a:r>
              <a:rPr lang="tr-TR" sz="2000" dirty="0" smtClean="0">
                <a:latin typeface="Times New Roman" pitchFamily="18" charset="0"/>
                <a:cs typeface="Times New Roman" pitchFamily="18" charset="0"/>
              </a:rPr>
              <a:t>, Ankara, 2011.</a:t>
            </a:r>
          </a:p>
          <a:p>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TENGİLİMOĞLU Dilaver, Öztürk Yüksel, İşletmelerde Halkla İlişkiler, Seçkin Yayıncılık, Ankara, 2011.</a:t>
            </a:r>
          </a:p>
          <a:p>
            <a:endParaRPr lang="tr-TR" sz="2000" dirty="0" smtClean="0">
              <a:latin typeface="Times New Roman" pitchFamily="18" charset="0"/>
              <a:cs typeface="Times New Roman" pitchFamily="18" charset="0"/>
            </a:endParaRPr>
          </a:p>
          <a:p>
            <a:r>
              <a:rPr lang="tr-TR" sz="2000" dirty="0" err="1" smtClean="0">
                <a:latin typeface="Times New Roman" pitchFamily="18" charset="0"/>
                <a:cs typeface="Times New Roman" pitchFamily="18" charset="0"/>
              </a:rPr>
              <a:t>The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Journal</a:t>
            </a:r>
            <a:r>
              <a:rPr lang="tr-TR" sz="2000" dirty="0" smtClean="0">
                <a:latin typeface="Times New Roman" pitchFamily="18" charset="0"/>
                <a:cs typeface="Times New Roman" pitchFamily="18" charset="0"/>
              </a:rPr>
              <a:t> of  Akademik </a:t>
            </a:r>
            <a:r>
              <a:rPr lang="tr-TR" sz="2000" dirty="0" err="1" smtClean="0">
                <a:latin typeface="Times New Roman" pitchFamily="18" charset="0"/>
                <a:cs typeface="Times New Roman" pitchFamily="18" charset="0"/>
              </a:rPr>
              <a:t>social</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Science</a:t>
            </a:r>
            <a:r>
              <a:rPr lang="tr-TR" sz="2000" dirty="0" smtClean="0">
                <a:latin typeface="Times New Roman" pitchFamily="18" charset="0"/>
                <a:cs typeface="Times New Roman" pitchFamily="18" charset="0"/>
              </a:rPr>
              <a:t> </a:t>
            </a:r>
            <a:r>
              <a:rPr lang="tr-TR" sz="2000" dirty="0" err="1" smtClean="0">
                <a:latin typeface="Times New Roman" pitchFamily="18" charset="0"/>
                <a:cs typeface="Times New Roman" pitchFamily="18" charset="0"/>
              </a:rPr>
              <a:t>Studies</a:t>
            </a:r>
            <a:r>
              <a:rPr lang="tr-TR" sz="2000" dirty="0" smtClean="0">
                <a:latin typeface="Times New Roman" pitchFamily="18" charset="0"/>
                <a:cs typeface="Times New Roman" pitchFamily="18" charset="0"/>
              </a:rPr>
              <a:t>, ‘Türkiye ve Amerika Birleşik Devletleri’nde </a:t>
            </a:r>
            <a:r>
              <a:rPr lang="tr-TR" sz="2000" dirty="0" err="1" smtClean="0">
                <a:latin typeface="Times New Roman" pitchFamily="18" charset="0"/>
                <a:cs typeface="Times New Roman" pitchFamily="18" charset="0"/>
              </a:rPr>
              <a:t>Halkal</a:t>
            </a:r>
            <a:r>
              <a:rPr lang="tr-TR" sz="2000" dirty="0" smtClean="0">
                <a:latin typeface="Times New Roman" pitchFamily="18" charset="0"/>
                <a:cs typeface="Times New Roman" pitchFamily="18" charset="0"/>
              </a:rPr>
              <a:t> İlişkilerin Tarihsel Gelişimi’ Sayı 6, 567-584, Haziran 2013.</a:t>
            </a:r>
          </a:p>
          <a:p>
            <a:pPr marL="0" indent="0">
              <a:buNone/>
            </a:pPr>
            <a:endParaRPr lang="tr-TR" sz="2000" dirty="0" smtClean="0">
              <a:latin typeface="Times New Roman" pitchFamily="18" charset="0"/>
              <a:cs typeface="Times New Roman" pitchFamily="18" charset="0"/>
            </a:endParaRPr>
          </a:p>
          <a:p>
            <a:r>
              <a:rPr lang="tr-TR" sz="2000" dirty="0" smtClean="0">
                <a:latin typeface="Times New Roman" pitchFamily="18" charset="0"/>
                <a:cs typeface="Times New Roman" pitchFamily="18" charset="0"/>
              </a:rPr>
              <a:t>IPRA Meslek Ahlak Yasası, 11 Ağustos 2012</a:t>
            </a:r>
            <a:r>
              <a:rPr lang="tr-TR" sz="2000" dirty="0" smtClean="0">
                <a:latin typeface="Times New Roman" pitchFamily="18" charset="0"/>
                <a:cs typeface="Times New Roman" pitchFamily="18" charset="0"/>
              </a:rPr>
              <a:t>.</a:t>
            </a:r>
          </a:p>
          <a:p>
            <a:r>
              <a:rPr lang="tr-TR" sz="2000" dirty="0" smtClean="0">
                <a:latin typeface="Times New Roman" pitchFamily="18" charset="0"/>
                <a:cs typeface="Times New Roman" pitchFamily="18" charset="0"/>
              </a:rPr>
              <a:t>Açık öğretim online ders </a:t>
            </a:r>
            <a:r>
              <a:rPr lang="tr-TR" sz="2000" dirty="0" smtClean="0">
                <a:latin typeface="Times New Roman" pitchFamily="18" charset="0"/>
                <a:cs typeface="Times New Roman" pitchFamily="18" charset="0"/>
              </a:rPr>
              <a:t>notları, http://</a:t>
            </a:r>
            <a:r>
              <a:rPr lang="tr-TR" sz="2000" dirty="0" smtClean="0">
                <a:latin typeface="Times New Roman" pitchFamily="18" charset="0"/>
                <a:cs typeface="Times New Roman" pitchFamily="18" charset="0"/>
              </a:rPr>
              <a:t>notoku.com/halkla-iliskilerin-orgut-icindeki-yeri.15.11.2015.</a:t>
            </a:r>
            <a:endParaRPr lang="tr-TR" sz="2000" dirty="0" smtClean="0">
              <a:latin typeface="Times New Roman" pitchFamily="18" charset="0"/>
              <a:cs typeface="Times New Roman" pitchFamily="18" charset="0"/>
            </a:endParaRPr>
          </a:p>
          <a:p>
            <a:endParaRPr lang="tr-TR" sz="2000" dirty="0" smtClean="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İlişkiler</a:t>
            </a:r>
          </a:p>
        </p:txBody>
      </p:sp>
      <p:sp>
        <p:nvSpPr>
          <p:cNvPr id="3" name="İçerik Yer Tutucusu 2"/>
          <p:cNvSpPr>
            <a:spLocks noGrp="1"/>
          </p:cNvSpPr>
          <p:nvPr>
            <p:ph idx="1"/>
          </p:nvPr>
        </p:nvSpPr>
        <p:spPr/>
        <p:txBody>
          <a:bodyPr>
            <a:normAutofit/>
          </a:bodyPr>
          <a:lstStyle/>
          <a:p>
            <a:pPr marL="0" indent="0">
              <a:buNone/>
            </a:pPr>
            <a:r>
              <a:rPr lang="tr-TR" dirty="0" smtClean="0"/>
              <a:t>	HALKA </a:t>
            </a:r>
            <a:r>
              <a:rPr lang="tr-TR" dirty="0"/>
              <a:t>ETKİ ETME YOLLARI</a:t>
            </a:r>
          </a:p>
          <a:p>
            <a:endParaRPr lang="tr-TR" dirty="0"/>
          </a:p>
          <a:p>
            <a:pPr marL="0" indent="0">
              <a:buNone/>
            </a:pPr>
            <a:r>
              <a:rPr lang="tr-TR" dirty="0" smtClean="0"/>
              <a:t>	Düşündüklerimizi </a:t>
            </a:r>
            <a:r>
              <a:rPr lang="tr-TR" dirty="0"/>
              <a:t>ifade ederken, ‘söylediklerimiz’, ‘söyleyiş tarzımız’ ve ‘yaptıklarımız’  önemlidir. </a:t>
            </a:r>
          </a:p>
          <a:p>
            <a:pPr marL="0" indent="0">
              <a:buNone/>
            </a:pPr>
            <a:r>
              <a:rPr lang="tr-TR" dirty="0" smtClean="0"/>
              <a:t>	 </a:t>
            </a:r>
            <a:r>
              <a:rPr lang="tr-TR" dirty="0"/>
              <a:t>Konuşurken aynı düşünceyi nezaketle ifade edebileceğimiz gibi, kaba bir şekilde de söyleyebiliriz. Bazen söylediklerimiz hareketlerimizden de daha etkileyici olabilir. </a:t>
            </a:r>
            <a:r>
              <a:rPr lang="tr-TR" dirty="0" smtClean="0"/>
              <a:t>Örneğin;</a:t>
            </a:r>
            <a:endParaRPr lang="tr-TR" dirty="0"/>
          </a:p>
          <a:p>
            <a:pPr fontAlgn="base"/>
            <a:r>
              <a:rPr lang="tr-TR" dirty="0"/>
              <a:t>Ne istiyorsunuz? (</a:t>
            </a:r>
            <a:r>
              <a:rPr lang="tr-TR" dirty="0" smtClean="0"/>
              <a:t>Kaba)  Bir </a:t>
            </a:r>
            <a:r>
              <a:rPr lang="tr-TR" dirty="0"/>
              <a:t>isteğiniz var mı? (Nazik)</a:t>
            </a:r>
          </a:p>
          <a:p>
            <a:pPr marL="0" indent="0">
              <a:buNone/>
            </a:pPr>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2615814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r"/>
            <a:endParaRPr lang="tr-TR" dirty="0" smtClean="0"/>
          </a:p>
          <a:p>
            <a:pPr algn="r"/>
            <a:endParaRPr lang="tr-TR" dirty="0"/>
          </a:p>
          <a:p>
            <a:pPr algn="r">
              <a:buFont typeface="Wingdings" pitchFamily="2" charset="2"/>
              <a:buChar char="v"/>
            </a:pPr>
            <a:r>
              <a:rPr lang="tr-TR" sz="5400" dirty="0" smtClean="0"/>
              <a:t>Teşekkür ederim…..</a:t>
            </a:r>
            <a:endParaRPr lang="tr-TR" sz="5400"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503359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Halkla </a:t>
            </a:r>
            <a:r>
              <a:rPr lang="tr-TR" dirty="0" smtClean="0"/>
              <a:t>İlişkilerin Tanımı</a:t>
            </a:r>
            <a:endParaRPr lang="tr-TR" dirty="0"/>
          </a:p>
        </p:txBody>
      </p:sp>
      <p:sp>
        <p:nvSpPr>
          <p:cNvPr id="3" name="İçerik Yer Tutucusu 2"/>
          <p:cNvSpPr>
            <a:spLocks noGrp="1"/>
          </p:cNvSpPr>
          <p:nvPr>
            <p:ph idx="1"/>
          </p:nvPr>
        </p:nvSpPr>
        <p:spPr/>
        <p:txBody>
          <a:bodyPr>
            <a:normAutofit/>
          </a:bodyPr>
          <a:lstStyle/>
          <a:p>
            <a:pPr algn="just"/>
            <a:r>
              <a:rPr lang="tr-TR" sz="2800" dirty="0">
                <a:latin typeface="Times New Roman" panose="02020603050405020304" pitchFamily="18" charset="0"/>
                <a:cs typeface="Times New Roman" panose="02020603050405020304" pitchFamily="18" charset="0"/>
              </a:rPr>
              <a:t>Sosyal bilimler alanındaki birçok kavram gibi, çok geniş bir uygulama alanına sahip halkla ilişkiler kavramı için kesin bir tanım yapmak kolay olmamaktadır. Halkla ilişkiler kavramının anlaşılabilmesi için, bu alanda literatürde yapılan birçok tanımın belirgin ortak </a:t>
            </a:r>
            <a:r>
              <a:rPr lang="tr-TR" sz="2800" dirty="0" smtClean="0">
                <a:latin typeface="Times New Roman" panose="02020603050405020304" pitchFamily="18" charset="0"/>
                <a:cs typeface="Times New Roman" panose="02020603050405020304" pitchFamily="18" charset="0"/>
              </a:rPr>
              <a:t>özelliklerin vurgulanması </a:t>
            </a:r>
            <a:r>
              <a:rPr lang="tr-TR" sz="2800" dirty="0">
                <a:latin typeface="Times New Roman" panose="02020603050405020304" pitchFamily="18" charset="0"/>
                <a:cs typeface="Times New Roman" panose="02020603050405020304" pitchFamily="18" charset="0"/>
              </a:rPr>
              <a:t>gerekmektedir. Halkla ilişkiler konusunda yapılan tanımlardan bazıları şöyledir</a:t>
            </a:r>
            <a:r>
              <a:rPr lang="tr-TR" sz="2800" dirty="0" smtClean="0">
                <a:latin typeface="Times New Roman" panose="02020603050405020304" pitchFamily="18" charset="0"/>
                <a:cs typeface="Times New Roman" panose="02020603050405020304" pitchFamily="18" charset="0"/>
              </a:rPr>
              <a:t>:</a:t>
            </a:r>
          </a:p>
          <a:p>
            <a:pPr algn="just"/>
            <a:endParaRPr lang="tr-TR" sz="2800" dirty="0">
              <a:latin typeface="Times New Roman" panose="02020603050405020304" pitchFamily="18" charset="0"/>
              <a:cs typeface="Times New Roman" panose="02020603050405020304" pitchFamily="18" charset="0"/>
            </a:endParaRPr>
          </a:p>
          <a:p>
            <a:pPr algn="just"/>
            <a:endParaRPr lang="tr-TR" sz="2800" dirty="0" smtClean="0">
              <a:latin typeface="Times New Roman" panose="02020603050405020304" pitchFamily="18" charset="0"/>
              <a:cs typeface="Times New Roman" panose="02020603050405020304" pitchFamily="18" charset="0"/>
            </a:endParaRPr>
          </a:p>
          <a:p>
            <a:pPr algn="just"/>
            <a:endParaRPr lang="tr-TR" sz="2800" dirty="0">
              <a:latin typeface="Times New Roman" panose="02020603050405020304" pitchFamily="18" charset="0"/>
              <a:cs typeface="Times New Roman" panose="02020603050405020304" pitchFamily="18" charset="0"/>
            </a:endParaRPr>
          </a:p>
          <a:p>
            <a:pPr algn="just"/>
            <a:endParaRPr lang="tr-TR" sz="2800"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309097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08688"/>
          </a:xfrm>
        </p:spPr>
        <p:txBody>
          <a:bodyPr>
            <a:normAutofit fontScale="90000"/>
          </a:bodyPr>
          <a:lstStyle/>
          <a:p>
            <a:r>
              <a:rPr lang="tr-TR" dirty="0"/>
              <a:t>Halkla İlişkilerin Tanımı</a:t>
            </a:r>
          </a:p>
        </p:txBody>
      </p:sp>
      <p:sp>
        <p:nvSpPr>
          <p:cNvPr id="3" name="İçerik Yer Tutucusu 2"/>
          <p:cNvSpPr>
            <a:spLocks noGrp="1"/>
          </p:cNvSpPr>
          <p:nvPr>
            <p:ph idx="1"/>
          </p:nvPr>
        </p:nvSpPr>
        <p:spPr/>
        <p:txBody>
          <a:bodyPr>
            <a:normAutofit fontScale="85000" lnSpcReduction="20000"/>
          </a:bodyPr>
          <a:lstStyle/>
          <a:p>
            <a:pPr algn="just"/>
            <a:r>
              <a:rPr lang="tr-TR" sz="3000" dirty="0" smtClean="0">
                <a:solidFill>
                  <a:srgbClr val="FF0000"/>
                </a:solidFill>
                <a:latin typeface="Times New Roman" panose="02020603050405020304" pitchFamily="18" charset="0"/>
                <a:cs typeface="Times New Roman" panose="02020603050405020304" pitchFamily="18" charset="0"/>
              </a:rPr>
              <a:t>İngiltere Halkla ilişkiler Enstitüsü (IPR</a:t>
            </a:r>
            <a:r>
              <a:rPr lang="tr-TR" sz="3000" dirty="0" smtClean="0">
                <a:latin typeface="Times New Roman" panose="02020603050405020304" pitchFamily="18" charset="0"/>
                <a:cs typeface="Times New Roman" panose="02020603050405020304" pitchFamily="18" charset="0"/>
              </a:rPr>
              <a:t>) Halkla ilişkileri; bir kuruluş ile hedef kitle arasındaki iyi niyet ve karşılıklı anlayışa dayalı ilişkileri sürdürmeye yönelik önceden planlanmış çabalar olarak tanımlamıştır. </a:t>
            </a:r>
          </a:p>
          <a:p>
            <a:pPr algn="just"/>
            <a:r>
              <a:rPr lang="tr-TR" sz="3000" dirty="0">
                <a:latin typeface="Times New Roman" panose="02020603050405020304" pitchFamily="18" charset="0"/>
                <a:cs typeface="Times New Roman" panose="02020603050405020304" pitchFamily="18" charset="0"/>
              </a:rPr>
              <a:t>1994 tarihinde kurulan </a:t>
            </a:r>
            <a:r>
              <a:rPr lang="tr-TR" sz="3000" dirty="0">
                <a:solidFill>
                  <a:srgbClr val="FF0000"/>
                </a:solidFill>
                <a:latin typeface="Times New Roman" panose="02020603050405020304" pitchFamily="18" charset="0"/>
                <a:cs typeface="Times New Roman" panose="02020603050405020304" pitchFamily="18" charset="0"/>
              </a:rPr>
              <a:t>Halkla İlişkiler Danışmanları Derneği Tüzüğü’nün “Meslek İlkeleri</a:t>
            </a:r>
            <a:r>
              <a:rPr lang="tr-TR" sz="3000" dirty="0">
                <a:latin typeface="Times New Roman" panose="02020603050405020304" pitchFamily="18" charset="0"/>
                <a:cs typeface="Times New Roman" panose="02020603050405020304" pitchFamily="18" charset="0"/>
              </a:rPr>
              <a:t>” adlı ekinde, “Mesleğin Tanımı” bölümünde şöyle denilmektedir:</a:t>
            </a:r>
          </a:p>
          <a:p>
            <a:pPr algn="just"/>
            <a:r>
              <a:rPr lang="tr-TR" sz="3000" dirty="0">
                <a:latin typeface="Times New Roman" panose="02020603050405020304" pitchFamily="18" charset="0"/>
                <a:cs typeface="Times New Roman" panose="02020603050405020304" pitchFamily="18" charset="0"/>
              </a:rPr>
              <a:t> “Halkla İlişkiler, kamu ve özel kurum ve kuruluşlarının faaliyetlerini, onların adına tanıtma, açıklama ve geliştirme amacı ile kamunun ve belirli halk kesimlerinin (hedef kitle) bilgilendirilmesi ve bunlardan gelecek tepkilerin değerlendirilmesine dönük yürütülen planlı iletişim çabalarının bütünüdür.”</a:t>
            </a:r>
          </a:p>
          <a:p>
            <a:endParaRPr lang="tr-TR" dirty="0"/>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852643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996720"/>
          </a:xfrm>
        </p:spPr>
        <p:txBody>
          <a:bodyPr>
            <a:normAutofit/>
          </a:bodyPr>
          <a:lstStyle/>
          <a:p>
            <a:r>
              <a:rPr lang="tr-TR" sz="4000" dirty="0">
                <a:latin typeface="Times New Roman" panose="02020603050405020304" pitchFamily="18" charset="0"/>
                <a:cs typeface="Times New Roman" panose="02020603050405020304" pitchFamily="18" charset="0"/>
              </a:rPr>
              <a:t>Halkla İlişkiler Nedir?</a:t>
            </a:r>
          </a:p>
        </p:txBody>
      </p:sp>
      <p:sp>
        <p:nvSpPr>
          <p:cNvPr id="3" name="İçerik Yer Tutucusu 2"/>
          <p:cNvSpPr>
            <a:spLocks noGrp="1"/>
          </p:cNvSpPr>
          <p:nvPr>
            <p:ph idx="1"/>
          </p:nvPr>
        </p:nvSpPr>
        <p:spPr/>
        <p:txBody>
          <a:bodyPr>
            <a:normAutofit lnSpcReduction="10000"/>
          </a:bodyPr>
          <a:lstStyle/>
          <a:p>
            <a:pPr marL="0" indent="0" algn="just">
              <a:buNone/>
            </a:pPr>
            <a:r>
              <a:rPr lang="tr-TR" sz="2400" dirty="0" smtClean="0">
                <a:solidFill>
                  <a:srgbClr val="FF0000"/>
                </a:solidFill>
                <a:latin typeface="Times New Roman" panose="02020603050405020304" pitchFamily="18" charset="0"/>
                <a:cs typeface="Times New Roman" panose="02020603050405020304" pitchFamily="18" charset="0"/>
              </a:rPr>
              <a:t>IPRA </a:t>
            </a:r>
            <a:r>
              <a:rPr lang="tr-TR" sz="2400" dirty="0">
                <a:solidFill>
                  <a:srgbClr val="FF0000"/>
                </a:solidFill>
                <a:latin typeface="Times New Roman" panose="02020603050405020304" pitchFamily="18" charset="0"/>
                <a:cs typeface="Times New Roman" panose="02020603050405020304" pitchFamily="18" charset="0"/>
              </a:rPr>
              <a:t>– International </a:t>
            </a:r>
            <a:r>
              <a:rPr lang="tr-TR" sz="2400" dirty="0" err="1">
                <a:solidFill>
                  <a:srgbClr val="FF0000"/>
                </a:solidFill>
                <a:latin typeface="Times New Roman" panose="02020603050405020304" pitchFamily="18" charset="0"/>
                <a:cs typeface="Times New Roman" panose="02020603050405020304" pitchFamily="18" charset="0"/>
              </a:rPr>
              <a:t>Public</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err="1">
                <a:solidFill>
                  <a:srgbClr val="FF0000"/>
                </a:solidFill>
                <a:latin typeface="Times New Roman" panose="02020603050405020304" pitchFamily="18" charset="0"/>
                <a:cs typeface="Times New Roman" panose="02020603050405020304" pitchFamily="18" charset="0"/>
              </a:rPr>
              <a:t>Relations</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err="1">
                <a:solidFill>
                  <a:srgbClr val="FF0000"/>
                </a:solidFill>
                <a:latin typeface="Times New Roman" panose="02020603050405020304" pitchFamily="18" charset="0"/>
                <a:cs typeface="Times New Roman" panose="02020603050405020304" pitchFamily="18" charset="0"/>
              </a:rPr>
              <a:t>Association</a:t>
            </a:r>
            <a:r>
              <a:rPr lang="tr-TR" sz="2400" dirty="0">
                <a:solidFill>
                  <a:srgbClr val="FF0000"/>
                </a:solidFill>
                <a:latin typeface="Times New Roman" panose="02020603050405020304" pitchFamily="18" charset="0"/>
                <a:cs typeface="Times New Roman" panose="02020603050405020304" pitchFamily="18" charset="0"/>
              </a:rPr>
              <a:t> (Uluslararası Halkla İlişkiler Birliği) </a:t>
            </a:r>
            <a:r>
              <a:rPr lang="tr-TR" sz="2400" dirty="0">
                <a:latin typeface="Times New Roman" panose="02020603050405020304" pitchFamily="18" charset="0"/>
                <a:cs typeface="Times New Roman" panose="02020603050405020304" pitchFamily="18" charset="0"/>
              </a:rPr>
              <a:t>halkla ilişkileri, “Özel ya da kamu kurum ve kuruluşlarının, ilişkide bulunduğu kimselerin anlayış, sempati ve desteğini elde etmek için sürekli olarak yaptığı faaliyetler” olarak tanımlar.”</a:t>
            </a:r>
          </a:p>
          <a:p>
            <a:pPr marL="0" indent="0" algn="just">
              <a:buNone/>
            </a:pPr>
            <a:r>
              <a:rPr lang="tr-TR" sz="2400" dirty="0">
                <a:latin typeface="Times New Roman" panose="02020603050405020304" pitchFamily="18" charset="0"/>
                <a:cs typeface="Times New Roman" panose="02020603050405020304" pitchFamily="18" charset="0"/>
              </a:rPr>
              <a:t>1982 yılında, </a:t>
            </a:r>
            <a:r>
              <a:rPr lang="tr-TR" sz="2400" dirty="0">
                <a:solidFill>
                  <a:srgbClr val="FF0000"/>
                </a:solidFill>
                <a:latin typeface="Times New Roman" panose="02020603050405020304" pitchFamily="18" charset="0"/>
                <a:cs typeface="Times New Roman" panose="02020603050405020304" pitchFamily="18" charset="0"/>
              </a:rPr>
              <a:t>PRSA – </a:t>
            </a:r>
            <a:r>
              <a:rPr lang="tr-TR" sz="2400" dirty="0" err="1">
                <a:solidFill>
                  <a:srgbClr val="FF0000"/>
                </a:solidFill>
                <a:latin typeface="Times New Roman" panose="02020603050405020304" pitchFamily="18" charset="0"/>
                <a:cs typeface="Times New Roman" panose="02020603050405020304" pitchFamily="18" charset="0"/>
              </a:rPr>
              <a:t>Public</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err="1">
                <a:solidFill>
                  <a:srgbClr val="FF0000"/>
                </a:solidFill>
                <a:latin typeface="Times New Roman" panose="02020603050405020304" pitchFamily="18" charset="0"/>
                <a:cs typeface="Times New Roman" panose="02020603050405020304" pitchFamily="18" charset="0"/>
              </a:rPr>
              <a:t>Relations</a:t>
            </a:r>
            <a:r>
              <a:rPr lang="tr-TR" sz="2400" dirty="0">
                <a:solidFill>
                  <a:srgbClr val="FF0000"/>
                </a:solidFill>
                <a:latin typeface="Times New Roman" panose="02020603050405020304" pitchFamily="18" charset="0"/>
                <a:cs typeface="Times New Roman" panose="02020603050405020304" pitchFamily="18" charset="0"/>
              </a:rPr>
              <a:t> </a:t>
            </a:r>
            <a:r>
              <a:rPr lang="tr-TR" sz="2400" dirty="0" err="1">
                <a:solidFill>
                  <a:srgbClr val="FF0000"/>
                </a:solidFill>
                <a:latin typeface="Times New Roman" panose="02020603050405020304" pitchFamily="18" charset="0"/>
                <a:cs typeface="Times New Roman" panose="02020603050405020304" pitchFamily="18" charset="0"/>
              </a:rPr>
              <a:t>Society</a:t>
            </a:r>
            <a:r>
              <a:rPr lang="tr-TR" sz="2400" dirty="0">
                <a:solidFill>
                  <a:srgbClr val="FF0000"/>
                </a:solidFill>
                <a:latin typeface="Times New Roman" panose="02020603050405020304" pitchFamily="18" charset="0"/>
                <a:cs typeface="Times New Roman" panose="02020603050405020304" pitchFamily="18" charset="0"/>
              </a:rPr>
              <a:t> of </a:t>
            </a:r>
            <a:r>
              <a:rPr lang="tr-TR" sz="2400" dirty="0" err="1">
                <a:solidFill>
                  <a:srgbClr val="FF0000"/>
                </a:solidFill>
                <a:latin typeface="Times New Roman" panose="02020603050405020304" pitchFamily="18" charset="0"/>
                <a:cs typeface="Times New Roman" panose="02020603050405020304" pitchFamily="18" charset="0"/>
              </a:rPr>
              <a:t>America</a:t>
            </a:r>
            <a:r>
              <a:rPr lang="tr-TR" sz="2400" dirty="0">
                <a:solidFill>
                  <a:srgbClr val="FF0000"/>
                </a:solidFill>
                <a:latin typeface="Times New Roman" panose="02020603050405020304" pitchFamily="18" charset="0"/>
                <a:cs typeface="Times New Roman" panose="02020603050405020304" pitchFamily="18" charset="0"/>
              </a:rPr>
              <a:t> (Amerika Halkla İlişkiler Derneği) “Resmi Halkla İlişkiler </a:t>
            </a:r>
            <a:r>
              <a:rPr lang="tr-TR" sz="2400" dirty="0" err="1">
                <a:solidFill>
                  <a:srgbClr val="FF0000"/>
                </a:solidFill>
                <a:latin typeface="Times New Roman" panose="02020603050405020304" pitchFamily="18" charset="0"/>
                <a:cs typeface="Times New Roman" panose="02020603050405020304" pitchFamily="18" charset="0"/>
              </a:rPr>
              <a:t>Bildirgesi</a:t>
            </a:r>
            <a:r>
              <a:rPr lang="tr-TR" sz="2400" dirty="0" err="1">
                <a:latin typeface="Times New Roman" panose="02020603050405020304" pitchFamily="18" charset="0"/>
                <a:cs typeface="Times New Roman" panose="02020603050405020304" pitchFamily="18" charset="0"/>
              </a:rPr>
              <a:t>”ni</a:t>
            </a:r>
            <a:r>
              <a:rPr lang="tr-TR" sz="2400" dirty="0">
                <a:latin typeface="Times New Roman" panose="02020603050405020304" pitchFamily="18" charset="0"/>
                <a:cs typeface="Times New Roman" panose="02020603050405020304" pitchFamily="18" charset="0"/>
              </a:rPr>
              <a:t> kabul etti. Bu bildirgeye göre halkla ilişkiler, gruplar ve kurumlar arasındaki karşılıklı anlayışa katkıda bulunarak karmaşık ve çoğulcu yapıdaki toplumun karar vermesine ve daha etkin olmasına yardımcı olur; özel ve kamu politikalarının uyum içinde yürümesine hizmet eder. </a:t>
            </a:r>
          </a:p>
          <a:p>
            <a:pPr algn="just"/>
            <a:endParaRPr lang="tr-TR" sz="2400" dirty="0">
              <a:latin typeface="Times New Roman" panose="02020603050405020304" pitchFamily="18" charset="0"/>
              <a:cs typeface="Times New Roman" panose="02020603050405020304" pitchFamily="18" charset="0"/>
            </a:endParaRPr>
          </a:p>
          <a:p>
            <a:endParaRPr lang="tr-TR" sz="2400" dirty="0" smtClean="0">
              <a:latin typeface="Times New Roman" panose="02020603050405020304" pitchFamily="18" charset="0"/>
              <a:cs typeface="Times New Roman" panose="02020603050405020304" pitchFamily="18" charset="0"/>
            </a:endParaRPr>
          </a:p>
          <a:p>
            <a:endParaRPr lang="tr-TR" dirty="0"/>
          </a:p>
          <a:p>
            <a:endParaRPr lang="tr-TR" dirty="0"/>
          </a:p>
          <a:p>
            <a:endParaRPr lang="tr-TR" dirty="0"/>
          </a:p>
        </p:txBody>
      </p:sp>
      <p:sp>
        <p:nvSpPr>
          <p:cNvPr id="4" name="3 Altbilgi Yer Tutucusu"/>
          <p:cNvSpPr>
            <a:spLocks noGrp="1"/>
          </p:cNvSpPr>
          <p:nvPr>
            <p:ph type="ftr" sz="quarter" idx="11"/>
          </p:nvPr>
        </p:nvSpPr>
        <p:spPr/>
        <p:txBody>
          <a:bodyPr/>
          <a:lstStyle/>
          <a:p>
            <a:r>
              <a:rPr lang="tr-TR" smtClean="0"/>
              <a:t>Yüksel HATIRLI    17.11 2015</a:t>
            </a:r>
            <a:endParaRPr lang="tr-TR"/>
          </a:p>
        </p:txBody>
      </p:sp>
    </p:spTree>
    <p:extLst>
      <p:ext uri="{BB962C8B-B14F-4D97-AF65-F5344CB8AC3E}">
        <p14:creationId xmlns:p14="http://schemas.microsoft.com/office/powerpoint/2010/main" xmlns="" val="1558833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1752</TotalTime>
  <Words>4651</Words>
  <Application>Microsoft Office PowerPoint</Application>
  <PresentationFormat>Ekran Gösterisi (4:3)</PresentationFormat>
  <Paragraphs>381</Paragraphs>
  <Slides>60</Slides>
  <Notes>0</Notes>
  <HiddenSlides>0</HiddenSlides>
  <MMClips>0</MMClips>
  <ScaleCrop>false</ScaleCrop>
  <HeadingPairs>
    <vt:vector size="4" baseType="variant">
      <vt:variant>
        <vt:lpstr>Tema</vt:lpstr>
      </vt:variant>
      <vt:variant>
        <vt:i4>1</vt:i4>
      </vt:variant>
      <vt:variant>
        <vt:lpstr>Slayt Başlıkları</vt:lpstr>
      </vt:variant>
      <vt:variant>
        <vt:i4>60</vt:i4>
      </vt:variant>
    </vt:vector>
  </HeadingPairs>
  <TitlesOfParts>
    <vt:vector size="61" baseType="lpstr">
      <vt:lpstr>Akış</vt:lpstr>
      <vt:lpstr>HALKLA İLİŞKİLER</vt:lpstr>
      <vt:lpstr>Halkla İlişkiler</vt:lpstr>
      <vt:lpstr>Halkla İlişkiler</vt:lpstr>
      <vt:lpstr>Halkla İlişkiler</vt:lpstr>
      <vt:lpstr>Halkla İlişkiler</vt:lpstr>
      <vt:lpstr>Halkla İlişkiler</vt:lpstr>
      <vt:lpstr>Halkla İlişkilerin Tanımı</vt:lpstr>
      <vt:lpstr>Halkla İlişkilerin Tanımı</vt:lpstr>
      <vt:lpstr>Halkla İlişkiler Nedir?</vt:lpstr>
      <vt:lpstr>Halkla İlişkiler Nedir?</vt:lpstr>
      <vt:lpstr>Halka İlişkiler Nedir?</vt:lpstr>
      <vt:lpstr>Halkla İlişkiler</vt:lpstr>
      <vt:lpstr>Halkla İlişkiler</vt:lpstr>
      <vt:lpstr>Halkla İlişkiler Tanımlarındaki Ortak Olan Özellikler;</vt:lpstr>
      <vt:lpstr>Halkla İlişkilerin Anlamı</vt:lpstr>
      <vt:lpstr>Halkla İlişkilerin İlkeleri</vt:lpstr>
      <vt:lpstr>Halkla İlişkilerin İlkeleri</vt:lpstr>
      <vt:lpstr>Halkla İlişkilerin İlkeleri</vt:lpstr>
      <vt:lpstr>Halkla İlişkilerin İlkeleri</vt:lpstr>
      <vt:lpstr>Halkla İlişkilerde Sorunlar</vt:lpstr>
      <vt:lpstr>Halkla İlişkilerde Sorunlar</vt:lpstr>
      <vt:lpstr>Halkla İlişkilerde Sorunlar</vt:lpstr>
      <vt:lpstr>Halkla İlişkilerde Sorunlar</vt:lpstr>
      <vt:lpstr>Halkla İlişkilerde Sorunlar</vt:lpstr>
      <vt:lpstr>Slayt 25</vt:lpstr>
      <vt:lpstr>Halkla İlişkilerde Sorunlar</vt:lpstr>
      <vt:lpstr>Slayt 27</vt:lpstr>
      <vt:lpstr>Halkla İlişkilerde Sorunlar</vt:lpstr>
      <vt:lpstr>Halkla İlişkilerde Sorunlar</vt:lpstr>
      <vt:lpstr>Halkla İlişkilerde kapsayıcı Yaklaşım</vt:lpstr>
      <vt:lpstr>Halkla İlişkilerde kapsayıcı Yaklaşım</vt:lpstr>
      <vt:lpstr>Halkla İlişkilerde kapsayıcı Yaklaşım</vt:lpstr>
      <vt:lpstr>Halkla İlişkilerde kapsayıcı Yaklaşım</vt:lpstr>
      <vt:lpstr>Halkla İlişkilerde kapsayıcı Yaklaşım</vt:lpstr>
      <vt:lpstr>Halkla İlişkilerde Yapılanışı</vt:lpstr>
      <vt:lpstr>Halkla İlişkiler Sürecinin Aşamaları</vt:lpstr>
      <vt:lpstr>Halkla ilişkiler sürecinin aşamaları</vt:lpstr>
      <vt:lpstr>Halkla İlişkiler Sürecinin Aşamaları</vt:lpstr>
      <vt:lpstr>Halkla İlişkiler Sürecinin Aşamaları</vt:lpstr>
      <vt:lpstr> İletişim Süreci</vt:lpstr>
      <vt:lpstr>Halkla İlişkiler Sürecinin Aşamaları</vt:lpstr>
      <vt:lpstr>Slayt 42</vt:lpstr>
      <vt:lpstr>Slayt 43</vt:lpstr>
      <vt:lpstr>Halkla İlişkilerde Kullanılan Araçlar</vt:lpstr>
      <vt:lpstr>Halkla İlişkilerde Kullanılan Araçlar</vt:lpstr>
      <vt:lpstr>Halkla İlişkilerde Kullanılan Araçlar</vt:lpstr>
      <vt:lpstr>Halkla İlişkilerde Kullanılan Araçlar</vt:lpstr>
      <vt:lpstr>Halkla İlişkilerde Kullanılan Araçlar</vt:lpstr>
      <vt:lpstr>Halkla İlişkilerde Kullanılan Araçlar</vt:lpstr>
      <vt:lpstr>Halkla İlişkilerde Kullanılan Araçlar</vt:lpstr>
      <vt:lpstr>Çalışanlar ve Halkla İlişkiler</vt:lpstr>
      <vt:lpstr>Çalışanlar ve Halkla İlişkiler</vt:lpstr>
      <vt:lpstr>Çalışanlar ve Halkla İlişkiler</vt:lpstr>
      <vt:lpstr>Çalışanlar ve Halkla İlişkiler</vt:lpstr>
      <vt:lpstr>Çalışanlar ve Halkla İlişkiler</vt:lpstr>
      <vt:lpstr>Kamu Yönetiminde Halkla İlişkilerin Amaçları ve Önemi</vt:lpstr>
      <vt:lpstr>Kamu Yönetiminde Halkla İlişkilerin Amaçları ve Önemi</vt:lpstr>
      <vt:lpstr>   Halkın güvenini sağlamak için göz önünde tutulması gereken hususlar:</vt:lpstr>
      <vt:lpstr>Kaynakça</vt:lpstr>
      <vt:lpstr>Slayt 60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HALKLA İLİŞKİLER</dc:title>
  <dc:creator>user</dc:creator>
  <cp:lastModifiedBy>Yüksel</cp:lastModifiedBy>
  <cp:revision>111</cp:revision>
  <dcterms:created xsi:type="dcterms:W3CDTF">2015-11-13T17:25:00Z</dcterms:created>
  <dcterms:modified xsi:type="dcterms:W3CDTF">2015-11-17T07:27:11Z</dcterms:modified>
</cp:coreProperties>
</file>