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259" r:id="rId3"/>
    <p:sldId id="338" r:id="rId4"/>
    <p:sldId id="291" r:id="rId5"/>
    <p:sldId id="373" r:id="rId6"/>
    <p:sldId id="398" r:id="rId7"/>
    <p:sldId id="396" r:id="rId8"/>
    <p:sldId id="397" r:id="rId9"/>
    <p:sldId id="394" r:id="rId10"/>
    <p:sldId id="290" r:id="rId11"/>
    <p:sldId id="399" r:id="rId12"/>
    <p:sldId id="374" r:id="rId13"/>
    <p:sldId id="375" r:id="rId14"/>
    <p:sldId id="262" r:id="rId15"/>
    <p:sldId id="376" r:id="rId16"/>
    <p:sldId id="377" r:id="rId17"/>
    <p:sldId id="378" r:id="rId18"/>
    <p:sldId id="379" r:id="rId19"/>
    <p:sldId id="380" r:id="rId20"/>
    <p:sldId id="381" r:id="rId21"/>
    <p:sldId id="275" r:id="rId22"/>
    <p:sldId id="332" r:id="rId23"/>
    <p:sldId id="322" r:id="rId24"/>
    <p:sldId id="382" r:id="rId25"/>
    <p:sldId id="383" r:id="rId26"/>
    <p:sldId id="385" r:id="rId27"/>
    <p:sldId id="386" r:id="rId28"/>
    <p:sldId id="387" r:id="rId29"/>
    <p:sldId id="388" r:id="rId30"/>
    <p:sldId id="302" r:id="rId31"/>
    <p:sldId id="392" r:id="rId32"/>
    <p:sldId id="389" r:id="rId33"/>
    <p:sldId id="393" r:id="rId34"/>
    <p:sldId id="390" r:id="rId35"/>
    <p:sldId id="277"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50F"/>
    <a:srgbClr val="F4430C"/>
    <a:srgbClr val="F92F07"/>
    <a:srgbClr val="EC6614"/>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014" autoAdjust="0"/>
  </p:normalViewPr>
  <p:slideViewPr>
    <p:cSldViewPr>
      <p:cViewPr varScale="1">
        <p:scale>
          <a:sx n="92" d="100"/>
          <a:sy n="92" d="100"/>
        </p:scale>
        <p:origin x="-1278" y="-102"/>
      </p:cViewPr>
      <p:guideLst>
        <p:guide orient="horz" pos="2160"/>
        <p:guide pos="2880"/>
      </p:guideLst>
    </p:cSldViewPr>
  </p:slideViewPr>
  <p:outlineViewPr>
    <p:cViewPr>
      <p:scale>
        <a:sx n="33" d="100"/>
        <a:sy n="33" d="100"/>
      </p:scale>
      <p:origin x="0" y="35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E778380-FD2A-43E0-ABA7-92E7C3581341}" type="datetimeFigureOut">
              <a:rPr lang="tr-TR" smtClean="0"/>
              <a:pPr/>
              <a:t>16.11.2015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7DCEF09-EA40-485D-AF6F-C4707A613D0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78380-FD2A-43E0-ABA7-92E7C3581341}" type="datetimeFigureOut">
              <a:rPr lang="tr-TR" smtClean="0"/>
              <a:pPr/>
              <a:t>16.11.2015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CEF09-EA40-485D-AF6F-C4707A613D0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med_gallery_153_7_134376.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7163218" cy="144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etin kutusu"/>
          <p:cNvSpPr txBox="1"/>
          <p:nvPr/>
        </p:nvSpPr>
        <p:spPr>
          <a:xfrm>
            <a:off x="857224" y="2000240"/>
            <a:ext cx="7128792" cy="954107"/>
          </a:xfrm>
          <a:prstGeom prst="rect">
            <a:avLst/>
          </a:prstGeom>
          <a:noFill/>
        </p:spPr>
        <p:txBody>
          <a:bodyPr wrap="square" rtlCol="0">
            <a:spAutoFit/>
          </a:bodyPr>
          <a:lstStyle/>
          <a:p>
            <a:r>
              <a:rPr lang="tr-TR" sz="3200" b="1" dirty="0" smtClean="0">
                <a:solidFill>
                  <a:schemeClr val="tx2">
                    <a:lumMod val="75000"/>
                  </a:schemeClr>
                </a:solidFill>
              </a:rPr>
              <a:t>Arş. Gör. Şakir GÜLER</a:t>
            </a:r>
          </a:p>
          <a:p>
            <a:endParaRPr lang="tr-TR" sz="2400" b="1" dirty="0">
              <a:solidFill>
                <a:schemeClr val="tx2"/>
              </a:solidFill>
            </a:endParaRPr>
          </a:p>
        </p:txBody>
      </p:sp>
      <p:sp>
        <p:nvSpPr>
          <p:cNvPr id="6" name="5 Köşeli Çift Ayraç"/>
          <p:cNvSpPr/>
          <p:nvPr/>
        </p:nvSpPr>
        <p:spPr>
          <a:xfrm>
            <a:off x="6696900" y="6093320"/>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7416980" y="6093320"/>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Köşeli Çift Ayraç"/>
          <p:cNvSpPr/>
          <p:nvPr/>
        </p:nvSpPr>
        <p:spPr>
          <a:xfrm>
            <a:off x="8065052" y="6093320"/>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Metin kutusu"/>
          <p:cNvSpPr txBox="1"/>
          <p:nvPr/>
        </p:nvSpPr>
        <p:spPr>
          <a:xfrm>
            <a:off x="857224" y="1643050"/>
            <a:ext cx="5400600" cy="584775"/>
          </a:xfrm>
          <a:prstGeom prst="rect">
            <a:avLst/>
          </a:prstGeom>
          <a:noFill/>
        </p:spPr>
        <p:txBody>
          <a:bodyPr wrap="square" rtlCol="0">
            <a:spAutoFit/>
          </a:bodyPr>
          <a:lstStyle/>
          <a:p>
            <a:r>
              <a:rPr lang="tr-TR" sz="3200" b="1" dirty="0" smtClean="0">
                <a:solidFill>
                  <a:schemeClr val="accent6">
                    <a:lumMod val="75000"/>
                  </a:schemeClr>
                </a:solidFill>
              </a:rPr>
              <a:t>HAZIRLAYAN</a:t>
            </a:r>
            <a:endParaRPr lang="tr-TR"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56" y="0"/>
            <a:ext cx="8225487" cy="6858000"/>
          </a:xfrm>
          <a:prstGeom prst="rect">
            <a:avLst/>
          </a:prstGeom>
        </p:spPr>
      </p:pic>
      <p:sp>
        <p:nvSpPr>
          <p:cNvPr id="66" name="6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67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68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 name="36 Metin kutusu"/>
          <p:cNvSpPr txBox="1"/>
          <p:nvPr/>
        </p:nvSpPr>
        <p:spPr>
          <a:xfrm>
            <a:off x="1835696" y="359108"/>
            <a:ext cx="5688632" cy="461665"/>
          </a:xfrm>
          <a:prstGeom prst="rect">
            <a:avLst/>
          </a:prstGeom>
          <a:noFill/>
        </p:spPr>
        <p:txBody>
          <a:bodyPr wrap="square" rtlCol="0">
            <a:spAutoFit/>
          </a:bodyPr>
          <a:lstStyle/>
          <a:p>
            <a:pPr algn="ctr"/>
            <a:r>
              <a:rPr lang="tr-TR" sz="2400" b="1" dirty="0" smtClean="0">
                <a:solidFill>
                  <a:schemeClr val="tx2"/>
                </a:solidFill>
              </a:rPr>
              <a:t>HABERLEŞME İLE İLGİLİ KAVRAMLAR</a:t>
            </a:r>
            <a:endParaRPr lang="tr-TR" sz="2400" b="1" dirty="0">
              <a:solidFill>
                <a:schemeClr val="tx2"/>
              </a:solidFill>
            </a:endParaRPr>
          </a:p>
        </p:txBody>
      </p:sp>
      <p:sp>
        <p:nvSpPr>
          <p:cNvPr id="42" name="41 Metin kutusu"/>
          <p:cNvSpPr txBox="1"/>
          <p:nvPr/>
        </p:nvSpPr>
        <p:spPr>
          <a:xfrm>
            <a:off x="3923927" y="5949280"/>
            <a:ext cx="1296144" cy="461665"/>
          </a:xfrm>
          <a:prstGeom prst="rect">
            <a:avLst/>
          </a:prstGeom>
          <a:noFill/>
        </p:spPr>
        <p:txBody>
          <a:bodyPr wrap="square" rtlCol="0">
            <a:spAutoFit/>
          </a:bodyPr>
          <a:lstStyle/>
          <a:p>
            <a:r>
              <a:rPr lang="tr-TR" sz="2400" b="1" dirty="0" smtClean="0">
                <a:solidFill>
                  <a:srgbClr val="00B0F0"/>
                </a:solidFill>
              </a:rPr>
              <a:t>KANAL:</a:t>
            </a:r>
            <a:endParaRPr lang="tr-TR" sz="2400" dirty="0" smtClean="0">
              <a:solidFill>
                <a:srgbClr val="00B0F0"/>
              </a:solidFill>
            </a:endParaRPr>
          </a:p>
        </p:txBody>
      </p:sp>
      <p:sp>
        <p:nvSpPr>
          <p:cNvPr id="3" name="Dikdörtgen 2"/>
          <p:cNvSpPr/>
          <p:nvPr/>
        </p:nvSpPr>
        <p:spPr>
          <a:xfrm>
            <a:off x="471979" y="4005064"/>
            <a:ext cx="1315360" cy="461665"/>
          </a:xfrm>
          <a:prstGeom prst="rect">
            <a:avLst/>
          </a:prstGeom>
        </p:spPr>
        <p:txBody>
          <a:bodyPr wrap="none">
            <a:spAutoFit/>
          </a:bodyPr>
          <a:lstStyle/>
          <a:p>
            <a:r>
              <a:rPr lang="tr-TR" sz="2400" b="1" dirty="0" smtClean="0">
                <a:solidFill>
                  <a:schemeClr val="bg1"/>
                </a:solidFill>
              </a:rPr>
              <a:t>KAYNAK:</a:t>
            </a:r>
            <a:endParaRPr lang="tr-TR" sz="2400" dirty="0">
              <a:solidFill>
                <a:schemeClr val="bg1"/>
              </a:solidFill>
            </a:endParaRPr>
          </a:p>
        </p:txBody>
      </p:sp>
      <p:sp>
        <p:nvSpPr>
          <p:cNvPr id="4" name="Dikdörtgen 3"/>
          <p:cNvSpPr/>
          <p:nvPr/>
        </p:nvSpPr>
        <p:spPr>
          <a:xfrm>
            <a:off x="4067944" y="4581128"/>
            <a:ext cx="1738121" cy="461665"/>
          </a:xfrm>
          <a:prstGeom prst="rect">
            <a:avLst/>
          </a:prstGeom>
        </p:spPr>
        <p:txBody>
          <a:bodyPr wrap="square">
            <a:spAutoFit/>
          </a:bodyPr>
          <a:lstStyle/>
          <a:p>
            <a:r>
              <a:rPr lang="tr-TR" sz="2400" b="1" dirty="0" smtClean="0">
                <a:solidFill>
                  <a:srgbClr val="00B0F0"/>
                </a:solidFill>
              </a:rPr>
              <a:t>MESAJ:</a:t>
            </a:r>
            <a:endParaRPr lang="tr-TR" sz="2400" dirty="0">
              <a:solidFill>
                <a:srgbClr val="00B0F0"/>
              </a:solidFill>
            </a:endParaRPr>
          </a:p>
        </p:txBody>
      </p:sp>
      <p:sp>
        <p:nvSpPr>
          <p:cNvPr id="5" name="Dikdörtgen 4"/>
          <p:cNvSpPr/>
          <p:nvPr/>
        </p:nvSpPr>
        <p:spPr>
          <a:xfrm>
            <a:off x="7740352" y="4005064"/>
            <a:ext cx="912429" cy="461665"/>
          </a:xfrm>
          <a:prstGeom prst="rect">
            <a:avLst/>
          </a:prstGeom>
        </p:spPr>
        <p:txBody>
          <a:bodyPr wrap="none">
            <a:spAutoFit/>
          </a:bodyPr>
          <a:lstStyle/>
          <a:p>
            <a:r>
              <a:rPr lang="tr-TR" sz="2400" b="1" dirty="0" smtClean="0">
                <a:solidFill>
                  <a:schemeClr val="bg1"/>
                </a:solidFill>
              </a:rPr>
              <a:t>ALICI:</a:t>
            </a:r>
            <a:endParaRPr lang="tr-TR" sz="2400" dirty="0">
              <a:solidFill>
                <a:schemeClr val="bg1"/>
              </a:solidFill>
            </a:endParaRPr>
          </a:p>
        </p:txBody>
      </p:sp>
      <p:sp>
        <p:nvSpPr>
          <p:cNvPr id="6" name="Oval 5"/>
          <p:cNvSpPr/>
          <p:nvPr/>
        </p:nvSpPr>
        <p:spPr>
          <a:xfrm>
            <a:off x="0" y="820773"/>
            <a:ext cx="8892480" cy="51285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6" name="6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67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68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500042"/>
            <a:ext cx="8812079"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Metin kutusu"/>
          <p:cNvSpPr txBox="1"/>
          <p:nvPr/>
        </p:nvSpPr>
        <p:spPr>
          <a:xfrm>
            <a:off x="642910" y="609881"/>
            <a:ext cx="8286808" cy="461665"/>
          </a:xfrm>
          <a:prstGeom prst="rect">
            <a:avLst/>
          </a:prstGeom>
          <a:noFill/>
        </p:spPr>
        <p:txBody>
          <a:bodyPr wrap="square" rtlCol="0">
            <a:spAutoFit/>
          </a:bodyPr>
          <a:lstStyle/>
          <a:p>
            <a:r>
              <a:rPr lang="tr-TR" sz="2400" b="1" dirty="0" smtClean="0">
                <a:solidFill>
                  <a:schemeClr val="tx2"/>
                </a:solidFill>
              </a:rPr>
              <a:t>HABERLEŞME İLE İLGİLİ KAVRAMLAR</a:t>
            </a:r>
            <a:endParaRPr lang="tr-TR" sz="2400" b="1" dirty="0">
              <a:solidFill>
                <a:schemeClr val="tx2"/>
              </a:solidFill>
            </a:endParaRPr>
          </a:p>
        </p:txBody>
      </p:sp>
      <p:sp>
        <p:nvSpPr>
          <p:cNvPr id="42" name="41 Metin kutusu"/>
          <p:cNvSpPr txBox="1"/>
          <p:nvPr/>
        </p:nvSpPr>
        <p:spPr>
          <a:xfrm>
            <a:off x="357158" y="1428736"/>
            <a:ext cx="8286808" cy="3970318"/>
          </a:xfrm>
          <a:prstGeom prst="rect">
            <a:avLst/>
          </a:prstGeom>
          <a:noFill/>
        </p:spPr>
        <p:txBody>
          <a:bodyPr wrap="square" rtlCol="0">
            <a:spAutoFit/>
          </a:bodyPr>
          <a:lstStyle/>
          <a:p>
            <a:r>
              <a:rPr lang="tr-TR" b="1" dirty="0" smtClean="0">
                <a:solidFill>
                  <a:srgbClr val="0070C0"/>
                </a:solidFill>
              </a:rPr>
              <a:t>Kaynak:</a:t>
            </a:r>
            <a:r>
              <a:rPr lang="tr-TR" b="1" dirty="0" smtClean="0"/>
              <a:t> </a:t>
            </a:r>
            <a:r>
              <a:rPr lang="tr-TR" dirty="0" smtClean="0"/>
              <a:t>İletişim sürecini başlatan ve aktarmak istediği olguyu/düşünceyi/değerleri kodlayan kişi/kurum/örgüt yada gruptur.</a:t>
            </a:r>
          </a:p>
          <a:p>
            <a:endParaRPr lang="tr-TR" dirty="0" smtClean="0">
              <a:solidFill>
                <a:srgbClr val="0070C0"/>
              </a:solidFill>
            </a:endParaRPr>
          </a:p>
          <a:p>
            <a:r>
              <a:rPr lang="tr-TR" b="1" dirty="0" smtClean="0">
                <a:solidFill>
                  <a:srgbClr val="0070C0"/>
                </a:solidFill>
              </a:rPr>
              <a:t>Mesaj: </a:t>
            </a:r>
            <a:r>
              <a:rPr lang="tr-TR" dirty="0" smtClean="0"/>
              <a:t>Kaynak tarafından kodlanan sözlü/yazılı yada göstergesel iletilerdir. Mesajın 3 unsuru bulunmaktadır. Bunlar ; </a:t>
            </a:r>
            <a:r>
              <a:rPr lang="tr-TR" b="1" i="1" dirty="0" smtClean="0"/>
              <a:t>Sözcük</a:t>
            </a:r>
            <a:r>
              <a:rPr lang="tr-TR" dirty="0" smtClean="0"/>
              <a:t> , </a:t>
            </a:r>
            <a:r>
              <a:rPr lang="tr-TR" b="1" i="1" dirty="0" smtClean="0"/>
              <a:t>Ses</a:t>
            </a:r>
            <a:r>
              <a:rPr lang="tr-TR" dirty="0" smtClean="0"/>
              <a:t> ve </a:t>
            </a:r>
            <a:r>
              <a:rPr lang="tr-TR" b="1" i="1" dirty="0" smtClean="0"/>
              <a:t>Beden Dili’</a:t>
            </a:r>
            <a:r>
              <a:rPr lang="tr-TR" dirty="0" smtClean="0"/>
              <a:t>dir. Bu 3 unsurun iletişimdeki ağırlıkları </a:t>
            </a:r>
            <a:r>
              <a:rPr lang="tr-TR" u="sng" dirty="0" smtClean="0"/>
              <a:t>%55 ile en fazla beden dili </a:t>
            </a:r>
            <a:r>
              <a:rPr lang="tr-TR" dirty="0" smtClean="0"/>
              <a:t>, % 38 ile ses , %7 ile sözcük olarak sıralanmaktadır.</a:t>
            </a:r>
          </a:p>
          <a:p>
            <a:endParaRPr lang="tr-TR" dirty="0" smtClean="0"/>
          </a:p>
          <a:p>
            <a:r>
              <a:rPr lang="tr-TR" b="1" dirty="0" smtClean="0">
                <a:solidFill>
                  <a:srgbClr val="0070C0"/>
                </a:solidFill>
              </a:rPr>
              <a:t>Kanal: </a:t>
            </a:r>
            <a:r>
              <a:rPr lang="tr-TR" dirty="0" smtClean="0"/>
              <a:t>Mesajın alıcıya iletilmesini sağlayan ışık dalgaları, görsel sinyaller, hava dalgaları ve ses sinyallerini taşıyan araç ve yöntemlerdir.</a:t>
            </a:r>
          </a:p>
          <a:p>
            <a:endParaRPr lang="tr-TR" dirty="0" smtClean="0"/>
          </a:p>
          <a:p>
            <a:r>
              <a:rPr lang="tr-TR" b="1" dirty="0" smtClean="0">
                <a:solidFill>
                  <a:srgbClr val="0070C0"/>
                </a:solidFill>
              </a:rPr>
              <a:t>Alıcı:  </a:t>
            </a:r>
            <a:r>
              <a:rPr lang="tr-TR" dirty="0" smtClean="0"/>
              <a:t>İletişim sürecinde göndericinin karşısında yer alan ve iletinin ulaşması gereken kişidir…</a:t>
            </a:r>
          </a:p>
          <a:p>
            <a:endParaRPr lang="tr-TR" dirty="0" smtClean="0">
              <a:solidFill>
                <a:srgbClr val="0070C0"/>
              </a:solidFill>
            </a:endParaRPr>
          </a:p>
          <a:p>
            <a:endParaRPr lang="tr-TR" dirty="0">
              <a:solidFill>
                <a:srgbClr val="0070C0"/>
              </a:solidFill>
            </a:endParaRPr>
          </a:p>
        </p:txBody>
      </p:sp>
    </p:spTree>
    <p:extLst>
      <p:ext uri="{BB962C8B-B14F-4D97-AF65-F5344CB8AC3E}">
        <p14:creationId xmlns:p14="http://schemas.microsoft.com/office/powerpoint/2010/main" val="101946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6" name="6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67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68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500042"/>
            <a:ext cx="8812079" cy="328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Metin kutusu"/>
          <p:cNvSpPr txBox="1"/>
          <p:nvPr/>
        </p:nvSpPr>
        <p:spPr>
          <a:xfrm>
            <a:off x="642910" y="609881"/>
            <a:ext cx="8286808" cy="461665"/>
          </a:xfrm>
          <a:prstGeom prst="rect">
            <a:avLst/>
          </a:prstGeom>
          <a:noFill/>
        </p:spPr>
        <p:txBody>
          <a:bodyPr wrap="square" rtlCol="0">
            <a:spAutoFit/>
          </a:bodyPr>
          <a:lstStyle/>
          <a:p>
            <a:r>
              <a:rPr lang="tr-TR" sz="2400" b="1" dirty="0" smtClean="0">
                <a:solidFill>
                  <a:schemeClr val="tx2"/>
                </a:solidFill>
              </a:rPr>
              <a:t>HABERLEŞME İLE İLGİLİ KAVRAMLAR</a:t>
            </a:r>
            <a:endParaRPr lang="tr-TR" sz="2400" b="1" dirty="0">
              <a:solidFill>
                <a:schemeClr val="tx2"/>
              </a:solidFill>
            </a:endParaRPr>
          </a:p>
        </p:txBody>
      </p:sp>
      <p:sp>
        <p:nvSpPr>
          <p:cNvPr id="42" name="41 Metin kutusu"/>
          <p:cNvSpPr txBox="1"/>
          <p:nvPr/>
        </p:nvSpPr>
        <p:spPr>
          <a:xfrm>
            <a:off x="357158" y="1428736"/>
            <a:ext cx="8286808" cy="2585323"/>
          </a:xfrm>
          <a:prstGeom prst="rect">
            <a:avLst/>
          </a:prstGeom>
          <a:noFill/>
        </p:spPr>
        <p:txBody>
          <a:bodyPr wrap="square" rtlCol="0">
            <a:spAutoFit/>
          </a:bodyPr>
          <a:lstStyle/>
          <a:p>
            <a:r>
              <a:rPr lang="tr-TR" b="1" dirty="0" smtClean="0">
                <a:solidFill>
                  <a:srgbClr val="0070C0"/>
                </a:solidFill>
              </a:rPr>
              <a:t>Kodaçma: </a:t>
            </a:r>
            <a:r>
              <a:rPr lang="tr-TR" b="1" dirty="0" smtClean="0"/>
              <a:t> </a:t>
            </a:r>
            <a:r>
              <a:rPr lang="tr-TR" dirty="0" smtClean="0"/>
              <a:t>Mesajların duyu organları ile alınması ve içeriğinin yorumlanması, çözümlenmesi yani anlamlandırılma sürecidir.</a:t>
            </a:r>
          </a:p>
          <a:p>
            <a:endParaRPr lang="tr-TR" dirty="0" smtClean="0">
              <a:solidFill>
                <a:srgbClr val="0070C0"/>
              </a:solidFill>
            </a:endParaRPr>
          </a:p>
          <a:p>
            <a:r>
              <a:rPr lang="tr-TR" b="1" dirty="0" smtClean="0">
                <a:solidFill>
                  <a:srgbClr val="0070C0"/>
                </a:solidFill>
              </a:rPr>
              <a:t>Geri bildirim: </a:t>
            </a:r>
            <a:r>
              <a:rPr lang="tr-TR" dirty="0" smtClean="0"/>
              <a:t>Kaynaktan gelen mesajlara alıcı tarafından gösterilen tepkidir.</a:t>
            </a:r>
          </a:p>
          <a:p>
            <a:endParaRPr lang="tr-TR" dirty="0" smtClean="0"/>
          </a:p>
          <a:p>
            <a:r>
              <a:rPr lang="tr-TR" b="1" dirty="0" smtClean="0">
                <a:solidFill>
                  <a:srgbClr val="0070C0"/>
                </a:solidFill>
              </a:rPr>
              <a:t>Gürültü: </a:t>
            </a:r>
            <a:r>
              <a:rPr lang="tr-TR" dirty="0" smtClean="0"/>
              <a:t>Mesaj aktarımını etkileyen her türlü etmendir.</a:t>
            </a:r>
          </a:p>
          <a:p>
            <a:endParaRPr lang="tr-TR" dirty="0" smtClean="0"/>
          </a:p>
          <a:p>
            <a:endParaRPr lang="tr-TR" dirty="0" smtClean="0">
              <a:solidFill>
                <a:srgbClr val="0070C0"/>
              </a:solidFill>
            </a:endParaRPr>
          </a:p>
          <a:p>
            <a:endParaRPr lang="tr-TR"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9" name="8 Resim" descr="DSC_0044.jpg"/>
          <p:cNvPicPr>
            <a:picLocks noChangeAspect="1"/>
          </p:cNvPicPr>
          <p:nvPr/>
        </p:nvPicPr>
        <p:blipFill>
          <a:blip r:embed="rId3" cstate="print"/>
          <a:stretch>
            <a:fillRect/>
          </a:stretch>
        </p:blipFill>
        <p:spPr>
          <a:xfrm>
            <a:off x="0" y="857232"/>
            <a:ext cx="9144000" cy="5143500"/>
          </a:xfrm>
          <a:prstGeom prst="rect">
            <a:avLst/>
          </a:prstGeom>
        </p:spPr>
      </p:pic>
      <p:sp>
        <p:nvSpPr>
          <p:cNvPr id="66" name="6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67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68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 name="36 Metin kutusu"/>
          <p:cNvSpPr txBox="1"/>
          <p:nvPr/>
        </p:nvSpPr>
        <p:spPr>
          <a:xfrm>
            <a:off x="0" y="928670"/>
            <a:ext cx="8286808" cy="461665"/>
          </a:xfrm>
          <a:prstGeom prst="rect">
            <a:avLst/>
          </a:prstGeom>
          <a:noFill/>
        </p:spPr>
        <p:txBody>
          <a:bodyPr wrap="square" rtlCol="0">
            <a:spAutoFit/>
          </a:bodyPr>
          <a:lstStyle/>
          <a:p>
            <a:r>
              <a:rPr lang="tr-TR" sz="2400" b="1" dirty="0" smtClean="0">
                <a:solidFill>
                  <a:schemeClr val="tx2"/>
                </a:solidFill>
              </a:rPr>
              <a:t>HABERLEŞME İLE İLGİLİ KAVRAMLAR</a:t>
            </a:r>
            <a:endParaRPr lang="tr-TR" sz="2400"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Akış Çizelgesi: İşlem"/>
          <p:cNvSpPr/>
          <p:nvPr/>
        </p:nvSpPr>
        <p:spPr>
          <a:xfrm>
            <a:off x="428596" y="714356"/>
            <a:ext cx="1428760" cy="642942"/>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Akış Çizelgesi: İşlem"/>
          <p:cNvSpPr/>
          <p:nvPr/>
        </p:nvSpPr>
        <p:spPr>
          <a:xfrm>
            <a:off x="2928926" y="6286520"/>
            <a:ext cx="2714644" cy="428628"/>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Akış Çizelgesi: İşlem"/>
          <p:cNvSpPr/>
          <p:nvPr/>
        </p:nvSpPr>
        <p:spPr>
          <a:xfrm>
            <a:off x="2786050" y="714356"/>
            <a:ext cx="1428760" cy="642942"/>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Akış Çizelgesi: İşlem"/>
          <p:cNvSpPr/>
          <p:nvPr/>
        </p:nvSpPr>
        <p:spPr>
          <a:xfrm>
            <a:off x="5143504" y="714356"/>
            <a:ext cx="1428760" cy="642942"/>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Akış Çizelgesi: İşlem"/>
          <p:cNvSpPr/>
          <p:nvPr/>
        </p:nvSpPr>
        <p:spPr>
          <a:xfrm>
            <a:off x="7429520" y="714356"/>
            <a:ext cx="1428760" cy="642942"/>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Metin kutusu"/>
          <p:cNvSpPr txBox="1"/>
          <p:nvPr/>
        </p:nvSpPr>
        <p:spPr>
          <a:xfrm>
            <a:off x="500034" y="714356"/>
            <a:ext cx="1143008" cy="646331"/>
          </a:xfrm>
          <a:prstGeom prst="rect">
            <a:avLst/>
          </a:prstGeom>
          <a:noFill/>
        </p:spPr>
        <p:txBody>
          <a:bodyPr wrap="square" rtlCol="0">
            <a:spAutoFit/>
          </a:bodyPr>
          <a:lstStyle/>
          <a:p>
            <a:r>
              <a:rPr lang="tr-TR" dirty="0" smtClean="0"/>
              <a:t> KAYNAK</a:t>
            </a:r>
            <a:br>
              <a:rPr lang="tr-TR" dirty="0" smtClean="0"/>
            </a:br>
            <a:r>
              <a:rPr lang="tr-TR" dirty="0" smtClean="0"/>
              <a:t>(Kodlama)</a:t>
            </a:r>
            <a:endParaRPr lang="tr-TR" dirty="0"/>
          </a:p>
        </p:txBody>
      </p:sp>
      <p:sp>
        <p:nvSpPr>
          <p:cNvPr id="23" name="22 Metin kutusu"/>
          <p:cNvSpPr txBox="1"/>
          <p:nvPr/>
        </p:nvSpPr>
        <p:spPr>
          <a:xfrm>
            <a:off x="3071802" y="845090"/>
            <a:ext cx="1285884" cy="369332"/>
          </a:xfrm>
          <a:prstGeom prst="rect">
            <a:avLst/>
          </a:prstGeom>
          <a:noFill/>
        </p:spPr>
        <p:txBody>
          <a:bodyPr wrap="square" rtlCol="0">
            <a:spAutoFit/>
          </a:bodyPr>
          <a:lstStyle/>
          <a:p>
            <a:r>
              <a:rPr lang="tr-TR" dirty="0" smtClean="0"/>
              <a:t>MESAJ</a:t>
            </a:r>
            <a:endParaRPr lang="tr-TR" dirty="0"/>
          </a:p>
        </p:txBody>
      </p:sp>
      <p:sp>
        <p:nvSpPr>
          <p:cNvPr id="24" name="23 Metin kutusu"/>
          <p:cNvSpPr txBox="1"/>
          <p:nvPr/>
        </p:nvSpPr>
        <p:spPr>
          <a:xfrm>
            <a:off x="5429256" y="845090"/>
            <a:ext cx="1143008" cy="369332"/>
          </a:xfrm>
          <a:prstGeom prst="rect">
            <a:avLst/>
          </a:prstGeom>
          <a:noFill/>
        </p:spPr>
        <p:txBody>
          <a:bodyPr wrap="square" rtlCol="0">
            <a:spAutoFit/>
          </a:bodyPr>
          <a:lstStyle/>
          <a:p>
            <a:r>
              <a:rPr lang="tr-TR" dirty="0" smtClean="0"/>
              <a:t>KANAL</a:t>
            </a:r>
            <a:endParaRPr lang="tr-TR" dirty="0"/>
          </a:p>
        </p:txBody>
      </p:sp>
      <p:sp>
        <p:nvSpPr>
          <p:cNvPr id="25" name="24 Metin kutusu"/>
          <p:cNvSpPr txBox="1"/>
          <p:nvPr/>
        </p:nvSpPr>
        <p:spPr>
          <a:xfrm>
            <a:off x="7715272" y="845090"/>
            <a:ext cx="1143008" cy="369332"/>
          </a:xfrm>
          <a:prstGeom prst="rect">
            <a:avLst/>
          </a:prstGeom>
          <a:noFill/>
        </p:spPr>
        <p:txBody>
          <a:bodyPr wrap="square" rtlCol="0">
            <a:spAutoFit/>
          </a:bodyPr>
          <a:lstStyle/>
          <a:p>
            <a:r>
              <a:rPr lang="tr-TR" dirty="0" smtClean="0"/>
              <a:t>ALICI</a:t>
            </a:r>
            <a:endParaRPr lang="tr-TR" dirty="0"/>
          </a:p>
        </p:txBody>
      </p:sp>
      <p:sp>
        <p:nvSpPr>
          <p:cNvPr id="26" name="25 Metin kutusu"/>
          <p:cNvSpPr txBox="1"/>
          <p:nvPr/>
        </p:nvSpPr>
        <p:spPr>
          <a:xfrm>
            <a:off x="214282" y="1357298"/>
            <a:ext cx="1857388" cy="5047536"/>
          </a:xfrm>
          <a:prstGeom prst="rect">
            <a:avLst/>
          </a:prstGeom>
          <a:noFill/>
        </p:spPr>
        <p:txBody>
          <a:bodyPr wrap="square" rtlCol="0">
            <a:spAutoFit/>
          </a:bodyPr>
          <a:lstStyle/>
          <a:p>
            <a:r>
              <a:rPr lang="tr-TR" sz="1400" dirty="0" smtClean="0"/>
              <a:t>1.Kaynağın iletilecek konu hakkında bilgi ve becerileri</a:t>
            </a:r>
          </a:p>
          <a:p>
            <a:endParaRPr lang="tr-TR" sz="1400" dirty="0" smtClean="0"/>
          </a:p>
          <a:p>
            <a:r>
              <a:rPr lang="tr-TR" sz="1400" dirty="0" smtClean="0"/>
              <a:t>2.İletilecek konu ve alıcıya tutumu</a:t>
            </a:r>
          </a:p>
          <a:p>
            <a:endParaRPr lang="tr-TR" sz="1400" dirty="0" smtClean="0"/>
          </a:p>
          <a:p>
            <a:r>
              <a:rPr lang="tr-TR" sz="1400" dirty="0" smtClean="0"/>
              <a:t>3.İletişim becerisi</a:t>
            </a:r>
          </a:p>
          <a:p>
            <a:endParaRPr lang="tr-TR" sz="1400" dirty="0" smtClean="0"/>
          </a:p>
          <a:p>
            <a:r>
              <a:rPr lang="tr-TR" sz="1400" dirty="0" smtClean="0"/>
              <a:t>4.İnanç ve değer yargıları</a:t>
            </a:r>
          </a:p>
          <a:p>
            <a:endParaRPr lang="tr-TR" sz="1400" dirty="0" smtClean="0"/>
          </a:p>
          <a:p>
            <a:r>
              <a:rPr lang="tr-TR" sz="1400" dirty="0" smtClean="0"/>
              <a:t>5.</a:t>
            </a:r>
            <a:r>
              <a:rPr lang="tr-TR" sz="1400" dirty="0" err="1" smtClean="0"/>
              <a:t>Sosyo</a:t>
            </a:r>
            <a:r>
              <a:rPr lang="tr-TR" sz="1400" dirty="0" smtClean="0"/>
              <a:t>-kültürel kimliği ve bakış açısı</a:t>
            </a:r>
          </a:p>
          <a:p>
            <a:endParaRPr lang="tr-TR" sz="1400" dirty="0" smtClean="0"/>
          </a:p>
          <a:p>
            <a:r>
              <a:rPr lang="tr-TR" sz="1400" dirty="0" smtClean="0"/>
              <a:t>6.Toplumsal rol ve statüsü</a:t>
            </a:r>
          </a:p>
          <a:p>
            <a:endParaRPr lang="tr-TR" sz="1400" dirty="0" smtClean="0"/>
          </a:p>
          <a:p>
            <a:r>
              <a:rPr lang="tr-TR" sz="1400" dirty="0" smtClean="0"/>
              <a:t>7.Kaynağın güvenilir olması , özgüveni ve kişilik yapısı</a:t>
            </a:r>
          </a:p>
          <a:p>
            <a:endParaRPr lang="tr-TR" sz="1400" dirty="0" smtClean="0"/>
          </a:p>
          <a:p>
            <a:endParaRPr lang="tr-TR" sz="1400" dirty="0"/>
          </a:p>
        </p:txBody>
      </p:sp>
      <p:sp>
        <p:nvSpPr>
          <p:cNvPr id="27" name="26 Sağ Ok"/>
          <p:cNvSpPr/>
          <p:nvPr/>
        </p:nvSpPr>
        <p:spPr>
          <a:xfrm>
            <a:off x="2071670" y="1000108"/>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Sağ Ok"/>
          <p:cNvSpPr/>
          <p:nvPr/>
        </p:nvSpPr>
        <p:spPr>
          <a:xfrm>
            <a:off x="4429124" y="1000108"/>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Sağ Ok"/>
          <p:cNvSpPr/>
          <p:nvPr/>
        </p:nvSpPr>
        <p:spPr>
          <a:xfrm>
            <a:off x="6786578" y="1000108"/>
            <a:ext cx="50006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Metin kutusu"/>
          <p:cNvSpPr txBox="1"/>
          <p:nvPr/>
        </p:nvSpPr>
        <p:spPr>
          <a:xfrm>
            <a:off x="2643174" y="1428736"/>
            <a:ext cx="1928826" cy="1384995"/>
          </a:xfrm>
          <a:prstGeom prst="rect">
            <a:avLst/>
          </a:prstGeom>
          <a:noFill/>
        </p:spPr>
        <p:txBody>
          <a:bodyPr wrap="square" rtlCol="0">
            <a:spAutoFit/>
          </a:bodyPr>
          <a:lstStyle/>
          <a:p>
            <a:r>
              <a:rPr lang="tr-TR" sz="1400" dirty="0" smtClean="0"/>
              <a:t>1.Dikkat çekici olması</a:t>
            </a:r>
          </a:p>
          <a:p>
            <a:r>
              <a:rPr lang="tr-TR" sz="1400" dirty="0" smtClean="0"/>
              <a:t>2.Anlamlı olması</a:t>
            </a:r>
          </a:p>
          <a:p>
            <a:r>
              <a:rPr lang="tr-TR" sz="1400" dirty="0" smtClean="0"/>
              <a:t>3.Doğruluğu</a:t>
            </a:r>
          </a:p>
          <a:p>
            <a:r>
              <a:rPr lang="tr-TR" sz="1400" dirty="0" smtClean="0"/>
              <a:t>4.Gerçekçi olması</a:t>
            </a:r>
          </a:p>
          <a:p>
            <a:r>
              <a:rPr lang="tr-TR" sz="1400" dirty="0" smtClean="0"/>
              <a:t>5.Açık ve anlaşılır olması</a:t>
            </a:r>
            <a:endParaRPr lang="tr-TR" sz="1400" dirty="0"/>
          </a:p>
        </p:txBody>
      </p:sp>
      <p:sp>
        <p:nvSpPr>
          <p:cNvPr id="31" name="30 Metin kutusu"/>
          <p:cNvSpPr txBox="1"/>
          <p:nvPr/>
        </p:nvSpPr>
        <p:spPr>
          <a:xfrm>
            <a:off x="5143504" y="1500174"/>
            <a:ext cx="1857388" cy="738664"/>
          </a:xfrm>
          <a:prstGeom prst="rect">
            <a:avLst/>
          </a:prstGeom>
          <a:noFill/>
        </p:spPr>
        <p:txBody>
          <a:bodyPr wrap="square" rtlCol="0">
            <a:spAutoFit/>
          </a:bodyPr>
          <a:lstStyle/>
          <a:p>
            <a:r>
              <a:rPr lang="tr-TR" sz="1400" dirty="0" smtClean="0"/>
              <a:t>1.Sosyal ve fiziksel çevre koşulları</a:t>
            </a:r>
          </a:p>
          <a:p>
            <a:r>
              <a:rPr lang="tr-TR" sz="1400" dirty="0" smtClean="0"/>
              <a:t>2.Gürültü</a:t>
            </a:r>
            <a:endParaRPr lang="tr-TR" sz="1400" dirty="0"/>
          </a:p>
        </p:txBody>
      </p:sp>
      <p:sp>
        <p:nvSpPr>
          <p:cNvPr id="32" name="31 Metin kutusu"/>
          <p:cNvSpPr txBox="1"/>
          <p:nvPr/>
        </p:nvSpPr>
        <p:spPr>
          <a:xfrm>
            <a:off x="6929454" y="1571612"/>
            <a:ext cx="2000264" cy="4185761"/>
          </a:xfrm>
          <a:prstGeom prst="rect">
            <a:avLst/>
          </a:prstGeom>
          <a:noFill/>
        </p:spPr>
        <p:txBody>
          <a:bodyPr wrap="square" rtlCol="0">
            <a:spAutoFit/>
          </a:bodyPr>
          <a:lstStyle/>
          <a:p>
            <a:r>
              <a:rPr lang="tr-TR" sz="1400" dirty="0" smtClean="0"/>
              <a:t>1.Algılama gücü , algılama gücünü etkileyen faktörler: Zeka yaş,eğitim, çevre</a:t>
            </a:r>
          </a:p>
          <a:p>
            <a:endParaRPr lang="tr-TR" sz="1400" dirty="0" smtClean="0"/>
          </a:p>
          <a:p>
            <a:r>
              <a:rPr lang="tr-TR" sz="1400" dirty="0" smtClean="0"/>
              <a:t>2.Aktarılan konu hakkında bilgi ve becerisi</a:t>
            </a:r>
          </a:p>
          <a:p>
            <a:endParaRPr lang="tr-TR" sz="1400" dirty="0" smtClean="0"/>
          </a:p>
          <a:p>
            <a:r>
              <a:rPr lang="tr-TR" sz="1400" dirty="0" smtClean="0"/>
              <a:t>3.Kaynağa yönelik tutumu</a:t>
            </a:r>
          </a:p>
          <a:p>
            <a:endParaRPr lang="tr-TR" sz="1400" dirty="0" smtClean="0"/>
          </a:p>
          <a:p>
            <a:r>
              <a:rPr lang="tr-TR" sz="1400" dirty="0" smtClean="0"/>
              <a:t>4.İletişim becerisi</a:t>
            </a:r>
          </a:p>
          <a:p>
            <a:r>
              <a:rPr lang="tr-TR" sz="1400" dirty="0" smtClean="0"/>
              <a:t>5.İnanç değer yargılarda seçicilik</a:t>
            </a:r>
          </a:p>
          <a:p>
            <a:endParaRPr lang="tr-TR" sz="1400" dirty="0" smtClean="0"/>
          </a:p>
          <a:p>
            <a:r>
              <a:rPr lang="tr-TR" sz="1400" dirty="0" smtClean="0"/>
              <a:t>6.</a:t>
            </a:r>
            <a:r>
              <a:rPr lang="tr-TR" sz="1400" dirty="0" err="1" smtClean="0"/>
              <a:t>sosyo</a:t>
            </a:r>
            <a:r>
              <a:rPr lang="tr-TR" sz="1400" dirty="0" smtClean="0"/>
              <a:t>-kültürel kimliği ve bakış açısı</a:t>
            </a:r>
          </a:p>
          <a:p>
            <a:r>
              <a:rPr lang="tr-TR" sz="1400" dirty="0" smtClean="0"/>
              <a:t>7.Toplumsal rol ve statü</a:t>
            </a:r>
          </a:p>
          <a:p>
            <a:r>
              <a:rPr lang="tr-TR" sz="1400" dirty="0" smtClean="0"/>
              <a:t>8.Kendine güveni</a:t>
            </a:r>
            <a:endParaRPr lang="tr-TR" sz="1400" dirty="0"/>
          </a:p>
        </p:txBody>
      </p:sp>
      <p:sp>
        <p:nvSpPr>
          <p:cNvPr id="33" name="32 Metin kutusu"/>
          <p:cNvSpPr txBox="1"/>
          <p:nvPr/>
        </p:nvSpPr>
        <p:spPr>
          <a:xfrm>
            <a:off x="3500430" y="6286520"/>
            <a:ext cx="2643206" cy="369332"/>
          </a:xfrm>
          <a:prstGeom prst="rect">
            <a:avLst/>
          </a:prstGeom>
          <a:noFill/>
        </p:spPr>
        <p:txBody>
          <a:bodyPr wrap="square" rtlCol="0">
            <a:spAutoFit/>
          </a:bodyPr>
          <a:lstStyle/>
          <a:p>
            <a:r>
              <a:rPr lang="tr-TR" dirty="0" smtClean="0"/>
              <a:t>GERİBİLDİRİM</a:t>
            </a:r>
            <a:endParaRPr lang="tr-TR" dirty="0"/>
          </a:p>
        </p:txBody>
      </p:sp>
      <p:cxnSp>
        <p:nvCxnSpPr>
          <p:cNvPr id="39" name="38 Şekil"/>
          <p:cNvCxnSpPr>
            <a:stCxn id="32" idx="2"/>
            <a:endCxn id="33" idx="3"/>
          </p:cNvCxnSpPr>
          <p:nvPr/>
        </p:nvCxnSpPr>
        <p:spPr>
          <a:xfrm rot="5400000">
            <a:off x="6679705" y="5221304"/>
            <a:ext cx="713813" cy="1785950"/>
          </a:xfrm>
          <a:prstGeom prst="bentConnector2">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1" name="40 Şekil"/>
          <p:cNvCxnSpPr>
            <a:stCxn id="16" idx="1"/>
          </p:cNvCxnSpPr>
          <p:nvPr/>
        </p:nvCxnSpPr>
        <p:spPr>
          <a:xfrm rot="10800000">
            <a:off x="1000100" y="6215082"/>
            <a:ext cx="1928826" cy="285752"/>
          </a:xfrm>
          <a:prstGeom prst="bentConnector3">
            <a:avLst>
              <a:gd name="adj1" fmla="val 10011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44 Metin kutusu"/>
          <p:cNvSpPr txBox="1"/>
          <p:nvPr/>
        </p:nvSpPr>
        <p:spPr>
          <a:xfrm>
            <a:off x="428596" y="109815"/>
            <a:ext cx="8286808" cy="461665"/>
          </a:xfrm>
          <a:prstGeom prst="rect">
            <a:avLst/>
          </a:prstGeom>
          <a:noFill/>
        </p:spPr>
        <p:txBody>
          <a:bodyPr wrap="square" rtlCol="0">
            <a:spAutoFit/>
          </a:bodyPr>
          <a:lstStyle/>
          <a:p>
            <a:r>
              <a:rPr lang="tr-TR" sz="2400" b="1" dirty="0" smtClean="0">
                <a:solidFill>
                  <a:schemeClr val="tx2"/>
                </a:solidFill>
              </a:rPr>
              <a:t>KAVRAMLARIN HABERLEŞME SÜRECİNİ ETKİLEYEN ÖZELLİKLERİ</a:t>
            </a:r>
            <a:endParaRPr lang="tr-TR" sz="2400" b="1"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7" y="0"/>
            <a:ext cx="91859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Metin kutusu"/>
          <p:cNvSpPr txBox="1"/>
          <p:nvPr/>
        </p:nvSpPr>
        <p:spPr>
          <a:xfrm>
            <a:off x="428596" y="285728"/>
            <a:ext cx="8286808" cy="461665"/>
          </a:xfrm>
          <a:prstGeom prst="rect">
            <a:avLst/>
          </a:prstGeom>
          <a:noFill/>
        </p:spPr>
        <p:txBody>
          <a:bodyPr wrap="square" rtlCol="0">
            <a:spAutoFit/>
          </a:bodyPr>
          <a:lstStyle/>
          <a:p>
            <a:r>
              <a:rPr lang="tr-TR" sz="2400" b="1" dirty="0" smtClean="0">
                <a:solidFill>
                  <a:schemeClr val="tx2"/>
                </a:solidFill>
              </a:rPr>
              <a:t>HABERLEŞME/İLETİŞİM MODELLERİ</a:t>
            </a:r>
            <a:endParaRPr lang="tr-TR" sz="2400" b="1" dirty="0">
              <a:solidFill>
                <a:schemeClr val="tx2"/>
              </a:solidFill>
            </a:endParaRPr>
          </a:p>
        </p:txBody>
      </p:sp>
      <p:sp>
        <p:nvSpPr>
          <p:cNvPr id="1025" name="Rectangle 1"/>
          <p:cNvSpPr>
            <a:spLocks noChangeArrowheads="1"/>
          </p:cNvSpPr>
          <p:nvPr/>
        </p:nvSpPr>
        <p:spPr bwMode="auto">
          <a:xfrm>
            <a:off x="0" y="785794"/>
            <a:ext cx="23970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tr-TR" sz="1800" b="1" i="0" u="none" strike="noStrike" cap="none" normalizeH="0" baseline="0" dirty="0" smtClean="0">
                <a:ln>
                  <a:noFill/>
                </a:ln>
                <a:solidFill>
                  <a:srgbClr val="0070C0"/>
                </a:solidFill>
                <a:effectLst/>
                <a:latin typeface="+mj-lt"/>
                <a:cs typeface="Calibri" pitchFamily="34" charset="0"/>
              </a:rPr>
              <a:t> Lasswell Modeli</a:t>
            </a:r>
            <a:endParaRPr kumimoji="0" lang="tr-TR" sz="1800" b="1" i="0" u="none" strike="noStrike" cap="none" normalizeH="0" baseline="0" dirty="0" smtClean="0">
              <a:ln>
                <a:noFill/>
              </a:ln>
              <a:solidFill>
                <a:srgbClr val="0070C0"/>
              </a:solidFill>
              <a:effectLst/>
              <a:latin typeface="+mj-lt"/>
              <a:cs typeface="Arial" pitchFamily="34" charset="0"/>
            </a:endParaRPr>
          </a:p>
        </p:txBody>
      </p:sp>
      <p:sp>
        <p:nvSpPr>
          <p:cNvPr id="34" name="33 Metin kutusu"/>
          <p:cNvSpPr txBox="1"/>
          <p:nvPr/>
        </p:nvSpPr>
        <p:spPr>
          <a:xfrm>
            <a:off x="785786" y="1285860"/>
            <a:ext cx="7429552" cy="5078313"/>
          </a:xfrm>
          <a:prstGeom prst="rect">
            <a:avLst/>
          </a:prstGeom>
          <a:noFill/>
        </p:spPr>
        <p:txBody>
          <a:bodyPr wrap="square" rtlCol="0">
            <a:spAutoFit/>
          </a:bodyPr>
          <a:lstStyle/>
          <a:p>
            <a:r>
              <a:rPr lang="tr-TR" dirty="0" smtClean="0"/>
              <a:t>Amerikalı siyaset bilimci </a:t>
            </a:r>
            <a:r>
              <a:rPr lang="tr-TR" dirty="0" err="1" smtClean="0"/>
              <a:t>Harold</a:t>
            </a:r>
            <a:r>
              <a:rPr lang="tr-TR" dirty="0" smtClean="0"/>
              <a:t> D. Lasswell, 1948 yılında yazdığı bir makaleye iletişim araştırmasının belki de en bilinen tümcesiyle başladı: "Bir iletişim eylemi en kolay şekilde şu sorular yanıtlanarak açıklanabilir:</a:t>
            </a:r>
          </a:p>
          <a:p>
            <a:endParaRPr lang="tr-TR" dirty="0" smtClean="0"/>
          </a:p>
          <a:p>
            <a:r>
              <a:rPr lang="tr-TR" i="1" dirty="0" smtClean="0">
                <a:solidFill>
                  <a:schemeClr val="tx2"/>
                </a:solidFill>
              </a:rPr>
              <a:t>Kim?</a:t>
            </a:r>
          </a:p>
          <a:p>
            <a:r>
              <a:rPr lang="tr-TR" i="1" dirty="0" smtClean="0">
                <a:solidFill>
                  <a:schemeClr val="tx2"/>
                </a:solidFill>
              </a:rPr>
              <a:t>Ne söyler?</a:t>
            </a:r>
          </a:p>
          <a:p>
            <a:r>
              <a:rPr lang="tr-TR" i="1" dirty="0" smtClean="0">
                <a:solidFill>
                  <a:schemeClr val="tx2"/>
                </a:solidFill>
              </a:rPr>
              <a:t>Hangi kanal ile?</a:t>
            </a:r>
          </a:p>
          <a:p>
            <a:r>
              <a:rPr lang="tr-TR" i="1" dirty="0" smtClean="0">
                <a:solidFill>
                  <a:schemeClr val="tx2"/>
                </a:solidFill>
              </a:rPr>
              <a:t>Kime?</a:t>
            </a:r>
          </a:p>
          <a:p>
            <a:r>
              <a:rPr lang="tr-TR" i="1" dirty="0" smtClean="0">
                <a:solidFill>
                  <a:schemeClr val="tx2"/>
                </a:solidFill>
              </a:rPr>
              <a:t>Ne gibi bir etki ile?</a:t>
            </a:r>
          </a:p>
          <a:p>
            <a:endParaRPr lang="tr-TR" i="1" dirty="0" smtClean="0">
              <a:solidFill>
                <a:schemeClr val="tx2"/>
              </a:solidFill>
            </a:endParaRPr>
          </a:p>
          <a:p>
            <a:r>
              <a:rPr lang="tr-TR" dirty="0" smtClean="0"/>
              <a:t>İşte bu tümce o günden beri Lasswell Formülü olarak bilinmekte ve anılmaktadır. </a:t>
            </a:r>
          </a:p>
          <a:p>
            <a:r>
              <a:rPr lang="tr-TR" dirty="0" smtClean="0"/>
              <a:t>Lasswell burada </a:t>
            </a:r>
            <a:r>
              <a:rPr lang="tr-TR" b="1" dirty="0" smtClean="0"/>
              <a:t>geribesleme öğesini</a:t>
            </a:r>
            <a:r>
              <a:rPr lang="tr-TR" dirty="0" smtClean="0"/>
              <a:t> ele almadığı için eleştirilir. Bu açıdan da model, formüle edildiği dönemin genel bakış açısını yansıtmaktadır. Yapılan eleştiriye rağmen bu modelin insanları iletişim süreci çalışmalarıyla tanıştırmada kullanışlı ve kolay anlaşılır bir yöntem olduğu göz ardı edilmemelidir.</a:t>
            </a:r>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290"/>
            <a:ext cx="8786842" cy="99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4" y="1785926"/>
            <a:ext cx="8786842"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Metin kutusu"/>
          <p:cNvSpPr txBox="1"/>
          <p:nvPr/>
        </p:nvSpPr>
        <p:spPr>
          <a:xfrm>
            <a:off x="428596" y="285728"/>
            <a:ext cx="8286808" cy="461665"/>
          </a:xfrm>
          <a:prstGeom prst="rect">
            <a:avLst/>
          </a:prstGeom>
          <a:noFill/>
        </p:spPr>
        <p:txBody>
          <a:bodyPr wrap="square" rtlCol="0">
            <a:spAutoFit/>
          </a:bodyPr>
          <a:lstStyle/>
          <a:p>
            <a:r>
              <a:rPr lang="tr-TR" sz="2400" b="1" dirty="0" smtClean="0">
                <a:solidFill>
                  <a:schemeClr val="tx2"/>
                </a:solidFill>
              </a:rPr>
              <a:t>HABERLEŞME/İLETİŞİM MODELLERİ</a:t>
            </a:r>
            <a:endParaRPr lang="tr-TR" sz="2400" b="1" dirty="0">
              <a:solidFill>
                <a:schemeClr val="tx2"/>
              </a:solidFill>
            </a:endParaRPr>
          </a:p>
        </p:txBody>
      </p:sp>
      <p:sp>
        <p:nvSpPr>
          <p:cNvPr id="1025" name="Rectangle 1"/>
          <p:cNvSpPr>
            <a:spLocks noChangeArrowheads="1"/>
          </p:cNvSpPr>
          <p:nvPr/>
        </p:nvSpPr>
        <p:spPr bwMode="auto">
          <a:xfrm>
            <a:off x="0" y="785794"/>
            <a:ext cx="23970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tr-TR" sz="1800" b="1" i="0" u="none" strike="noStrike" cap="none" normalizeH="0" baseline="0" dirty="0" smtClean="0">
                <a:ln>
                  <a:noFill/>
                </a:ln>
                <a:solidFill>
                  <a:srgbClr val="0070C0"/>
                </a:solidFill>
                <a:effectLst/>
                <a:latin typeface="+mj-lt"/>
                <a:cs typeface="Calibri" pitchFamily="34" charset="0"/>
              </a:rPr>
              <a:t> Lasswell Modeli</a:t>
            </a:r>
            <a:endParaRPr kumimoji="0" lang="tr-TR" sz="1800" b="1" i="0" u="none" strike="noStrike" cap="none" normalizeH="0" baseline="0" dirty="0" smtClean="0">
              <a:ln>
                <a:noFill/>
              </a:ln>
              <a:solidFill>
                <a:srgbClr val="0070C0"/>
              </a:solidFill>
              <a:effectLst/>
              <a:latin typeface="+mj-lt"/>
              <a:cs typeface="Arial" pitchFamily="34" charset="0"/>
            </a:endParaRPr>
          </a:p>
        </p:txBody>
      </p:sp>
      <p:graphicFrame>
        <p:nvGraphicFramePr>
          <p:cNvPr id="6" name="5 Tablo"/>
          <p:cNvGraphicFramePr>
            <a:graphicFrameLocks noGrp="1"/>
          </p:cNvGraphicFramePr>
          <p:nvPr/>
        </p:nvGraphicFramePr>
        <p:xfrm>
          <a:off x="428596" y="2071678"/>
          <a:ext cx="8072493" cy="2857520"/>
        </p:xfrm>
        <a:graphic>
          <a:graphicData uri="http://schemas.openxmlformats.org/drawingml/2006/table">
            <a:tbl>
              <a:tblPr/>
              <a:tblGrid>
                <a:gridCol w="963795"/>
                <a:gridCol w="269252"/>
                <a:gridCol w="1573422"/>
                <a:gridCol w="269252"/>
                <a:gridCol w="1698249"/>
                <a:gridCol w="295380"/>
                <a:gridCol w="965971"/>
                <a:gridCol w="269252"/>
                <a:gridCol w="1767920"/>
              </a:tblGrid>
              <a:tr h="2353807">
                <a:tc>
                  <a:txBody>
                    <a:bodyPr/>
                    <a:lstStyle/>
                    <a:p>
                      <a:pPr algn="ctr">
                        <a:lnSpc>
                          <a:spcPts val="970"/>
                        </a:lnSpc>
                        <a:spcAft>
                          <a:spcPts val="0"/>
                        </a:spcAft>
                      </a:pPr>
                      <a:r>
                        <a:rPr lang="tr-TR" sz="1600" b="1" dirty="0">
                          <a:latin typeface="Calibri"/>
                          <a:ea typeface="Times New Roman"/>
                          <a:cs typeface="Book Antiqua"/>
                        </a:rPr>
                        <a:t>Kim? iletici</a:t>
                      </a:r>
                      <a:endParaRPr lang="tr-TR" sz="1800" dirty="0">
                        <a:latin typeface="Book Antiqua"/>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ts val="935"/>
                        </a:lnSpc>
                        <a:spcAft>
                          <a:spcPts val="0"/>
                        </a:spcAft>
                      </a:pPr>
                      <a:r>
                        <a:rPr lang="tr-TR" sz="2000" b="1" dirty="0">
                          <a:latin typeface="Calibri"/>
                          <a:ea typeface="Times New Roman"/>
                          <a:cs typeface="Book Antiqua"/>
                        </a:rPr>
                        <a:t>Ne söyler? </a:t>
                      </a:r>
                      <a:endParaRPr lang="tr-TR" sz="2000" b="1" dirty="0" smtClean="0">
                        <a:latin typeface="Calibri"/>
                        <a:ea typeface="Times New Roman"/>
                        <a:cs typeface="Book Antiqua"/>
                      </a:endParaRPr>
                    </a:p>
                    <a:p>
                      <a:pPr algn="ctr">
                        <a:lnSpc>
                          <a:spcPts val="935"/>
                        </a:lnSpc>
                        <a:spcAft>
                          <a:spcPts val="0"/>
                        </a:spcAft>
                      </a:pPr>
                      <a:endParaRPr lang="tr-TR" sz="2000" b="1" dirty="0" smtClean="0">
                        <a:latin typeface="Calibri"/>
                        <a:ea typeface="Times New Roman"/>
                        <a:cs typeface="Book Antiqua"/>
                      </a:endParaRPr>
                    </a:p>
                    <a:p>
                      <a:pPr algn="ctr">
                        <a:lnSpc>
                          <a:spcPts val="935"/>
                        </a:lnSpc>
                        <a:spcAft>
                          <a:spcPts val="0"/>
                        </a:spcAft>
                      </a:pPr>
                      <a:endParaRPr lang="tr-TR" sz="2000" b="1" dirty="0" smtClean="0">
                        <a:latin typeface="Calibri"/>
                        <a:ea typeface="Times New Roman"/>
                        <a:cs typeface="Book Antiqua"/>
                      </a:endParaRPr>
                    </a:p>
                    <a:p>
                      <a:pPr algn="ctr">
                        <a:lnSpc>
                          <a:spcPts val="935"/>
                        </a:lnSpc>
                        <a:spcAft>
                          <a:spcPts val="0"/>
                        </a:spcAft>
                      </a:pPr>
                      <a:r>
                        <a:rPr lang="tr-TR" sz="2000" b="1" dirty="0" smtClean="0">
                          <a:latin typeface="Calibri"/>
                          <a:ea typeface="Times New Roman"/>
                          <a:cs typeface="Book Antiqua"/>
                        </a:rPr>
                        <a:t>Gönderi</a:t>
                      </a:r>
                      <a:endParaRPr lang="tr-TR" sz="2400" dirty="0">
                        <a:latin typeface="Book Antiqua"/>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ts val="970"/>
                        </a:lnSpc>
                        <a:spcAft>
                          <a:spcPts val="0"/>
                        </a:spcAft>
                      </a:pPr>
                      <a:endParaRPr lang="tr-TR" sz="2000" b="1" dirty="0" smtClean="0">
                        <a:latin typeface="Calibri"/>
                        <a:ea typeface="Times New Roman"/>
                        <a:cs typeface="Book Antiqua"/>
                      </a:endParaRPr>
                    </a:p>
                    <a:p>
                      <a:pPr algn="ctr">
                        <a:lnSpc>
                          <a:spcPts val="970"/>
                        </a:lnSpc>
                        <a:spcAft>
                          <a:spcPts val="0"/>
                        </a:spcAft>
                      </a:pPr>
                      <a:endParaRPr lang="tr-TR" sz="2000" b="1" dirty="0" smtClean="0">
                        <a:latin typeface="Calibri"/>
                        <a:ea typeface="Times New Roman"/>
                        <a:cs typeface="Book Antiqua"/>
                      </a:endParaRPr>
                    </a:p>
                    <a:p>
                      <a:pPr algn="ctr">
                        <a:lnSpc>
                          <a:spcPts val="970"/>
                        </a:lnSpc>
                        <a:spcAft>
                          <a:spcPts val="0"/>
                        </a:spcAft>
                      </a:pPr>
                      <a:endParaRPr lang="tr-TR" sz="2000" b="1" dirty="0" smtClean="0">
                        <a:latin typeface="Calibri"/>
                        <a:ea typeface="Times New Roman"/>
                        <a:cs typeface="Book Antiqua"/>
                      </a:endParaRPr>
                    </a:p>
                    <a:p>
                      <a:pPr algn="ctr">
                        <a:lnSpc>
                          <a:spcPts val="970"/>
                        </a:lnSpc>
                        <a:spcAft>
                          <a:spcPts val="0"/>
                        </a:spcAft>
                      </a:pPr>
                      <a:endParaRPr lang="tr-TR" sz="2000" b="1" dirty="0" smtClean="0">
                        <a:latin typeface="Calibri"/>
                        <a:ea typeface="Times New Roman"/>
                        <a:cs typeface="Book Antiqua"/>
                      </a:endParaRPr>
                    </a:p>
                    <a:p>
                      <a:pPr algn="ctr">
                        <a:lnSpc>
                          <a:spcPts val="970"/>
                        </a:lnSpc>
                        <a:spcAft>
                          <a:spcPts val="0"/>
                        </a:spcAft>
                      </a:pPr>
                      <a:endParaRPr lang="tr-TR" sz="2000" b="1" dirty="0" smtClean="0">
                        <a:latin typeface="Calibri"/>
                        <a:ea typeface="Times New Roman"/>
                        <a:cs typeface="Book Antiqua"/>
                      </a:endParaRPr>
                    </a:p>
                    <a:p>
                      <a:pPr algn="ctr">
                        <a:lnSpc>
                          <a:spcPts val="970"/>
                        </a:lnSpc>
                        <a:spcAft>
                          <a:spcPts val="0"/>
                        </a:spcAft>
                      </a:pPr>
                      <a:endParaRPr lang="tr-TR" sz="2000" b="1" dirty="0" smtClean="0">
                        <a:latin typeface="Calibri"/>
                        <a:ea typeface="Times New Roman"/>
                        <a:cs typeface="Book Antiqua"/>
                      </a:endParaRPr>
                    </a:p>
                    <a:p>
                      <a:pPr algn="ctr">
                        <a:lnSpc>
                          <a:spcPts val="970"/>
                        </a:lnSpc>
                        <a:spcAft>
                          <a:spcPts val="0"/>
                        </a:spcAft>
                      </a:pPr>
                      <a:endParaRPr lang="tr-TR" sz="2400" b="1" dirty="0" smtClean="0">
                        <a:latin typeface="Calibri"/>
                        <a:ea typeface="Times New Roman"/>
                        <a:cs typeface="Book Antiqua"/>
                      </a:endParaRPr>
                    </a:p>
                    <a:p>
                      <a:pPr algn="ctr">
                        <a:lnSpc>
                          <a:spcPts val="970"/>
                        </a:lnSpc>
                        <a:spcAft>
                          <a:spcPts val="0"/>
                        </a:spcAft>
                      </a:pPr>
                      <a:r>
                        <a:rPr lang="tr-TR" sz="2400" b="1" dirty="0" smtClean="0">
                          <a:latin typeface="Calibri"/>
                          <a:ea typeface="Times New Roman"/>
                          <a:cs typeface="Book Antiqua"/>
                        </a:rPr>
                        <a:t>Hangi kanal</a:t>
                      </a:r>
                    </a:p>
                    <a:p>
                      <a:pPr algn="ctr">
                        <a:lnSpc>
                          <a:spcPts val="970"/>
                        </a:lnSpc>
                        <a:spcAft>
                          <a:spcPts val="0"/>
                        </a:spcAft>
                      </a:pPr>
                      <a:endParaRPr lang="tr-TR" sz="2400" b="1" dirty="0" smtClean="0">
                        <a:latin typeface="Calibri"/>
                        <a:ea typeface="Times New Roman"/>
                        <a:cs typeface="Book Antiqua"/>
                      </a:endParaRPr>
                    </a:p>
                    <a:p>
                      <a:pPr algn="ctr">
                        <a:lnSpc>
                          <a:spcPts val="970"/>
                        </a:lnSpc>
                        <a:spcAft>
                          <a:spcPts val="0"/>
                        </a:spcAft>
                      </a:pPr>
                      <a:endParaRPr lang="tr-TR" sz="2400" b="1" dirty="0" smtClean="0">
                        <a:latin typeface="Calibri"/>
                        <a:ea typeface="Times New Roman"/>
                        <a:cs typeface="Book Antiqua"/>
                      </a:endParaRPr>
                    </a:p>
                    <a:p>
                      <a:pPr algn="ctr">
                        <a:lnSpc>
                          <a:spcPts val="970"/>
                        </a:lnSpc>
                        <a:spcAft>
                          <a:spcPts val="0"/>
                        </a:spcAft>
                      </a:pPr>
                      <a:r>
                        <a:rPr lang="tr-TR" sz="2400" b="1" dirty="0" smtClean="0">
                          <a:latin typeface="Calibri"/>
                          <a:ea typeface="Times New Roman"/>
                          <a:cs typeface="Book Antiqua"/>
                        </a:rPr>
                        <a:t> </a:t>
                      </a:r>
                      <a:r>
                        <a:rPr lang="tr-TR" sz="2400" b="1" dirty="0">
                          <a:latin typeface="Calibri"/>
                          <a:ea typeface="Times New Roman"/>
                          <a:cs typeface="Book Antiqua"/>
                        </a:rPr>
                        <a:t>ile? </a:t>
                      </a:r>
                      <a:endParaRPr lang="tr-TR" sz="2400" b="1" dirty="0" smtClean="0">
                        <a:latin typeface="Calibri"/>
                        <a:ea typeface="Times New Roman"/>
                        <a:cs typeface="Book Antiqua"/>
                      </a:endParaRPr>
                    </a:p>
                    <a:p>
                      <a:pPr algn="ctr">
                        <a:lnSpc>
                          <a:spcPts val="970"/>
                        </a:lnSpc>
                        <a:spcAft>
                          <a:spcPts val="0"/>
                        </a:spcAft>
                      </a:pPr>
                      <a:endParaRPr lang="tr-TR" sz="2400" b="1" dirty="0" smtClean="0">
                        <a:latin typeface="Calibri"/>
                        <a:ea typeface="Times New Roman"/>
                        <a:cs typeface="Book Antiqua"/>
                      </a:endParaRPr>
                    </a:p>
                    <a:p>
                      <a:pPr algn="ctr">
                        <a:lnSpc>
                          <a:spcPts val="970"/>
                        </a:lnSpc>
                        <a:spcAft>
                          <a:spcPts val="0"/>
                        </a:spcAft>
                      </a:pPr>
                      <a:endParaRPr lang="tr-TR" sz="2400" b="1" dirty="0" smtClean="0">
                        <a:latin typeface="Calibri"/>
                        <a:ea typeface="Times New Roman"/>
                        <a:cs typeface="Book Antiqua"/>
                      </a:endParaRPr>
                    </a:p>
                    <a:p>
                      <a:pPr algn="ctr">
                        <a:lnSpc>
                          <a:spcPts val="970"/>
                        </a:lnSpc>
                        <a:spcAft>
                          <a:spcPts val="0"/>
                        </a:spcAft>
                      </a:pPr>
                      <a:r>
                        <a:rPr lang="tr-TR" sz="2400" b="1" dirty="0" smtClean="0">
                          <a:latin typeface="Calibri"/>
                          <a:ea typeface="Times New Roman"/>
                          <a:cs typeface="Book Antiqua"/>
                        </a:rPr>
                        <a:t>Araç</a:t>
                      </a:r>
                      <a:endParaRPr lang="tr-TR" sz="2800" dirty="0">
                        <a:latin typeface="Book Antiqua"/>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ts val="970"/>
                        </a:lnSpc>
                        <a:spcAft>
                          <a:spcPts val="0"/>
                        </a:spcAft>
                      </a:pPr>
                      <a:r>
                        <a:rPr lang="tr-TR" sz="3200" b="1" dirty="0" smtClean="0">
                          <a:latin typeface="Calibri"/>
                          <a:ea typeface="Times New Roman"/>
                          <a:cs typeface="Book Antiqua"/>
                        </a:rPr>
                        <a:t>Kime</a:t>
                      </a:r>
                    </a:p>
                    <a:p>
                      <a:pPr algn="ctr">
                        <a:lnSpc>
                          <a:spcPts val="970"/>
                        </a:lnSpc>
                        <a:spcAft>
                          <a:spcPts val="0"/>
                        </a:spcAft>
                      </a:pPr>
                      <a:endParaRPr lang="tr-TR" sz="3200" b="1" dirty="0" smtClean="0">
                        <a:latin typeface="Calibri"/>
                        <a:ea typeface="Times New Roman"/>
                        <a:cs typeface="Book Antiqua"/>
                      </a:endParaRPr>
                    </a:p>
                    <a:p>
                      <a:pPr algn="ctr">
                        <a:lnSpc>
                          <a:spcPts val="970"/>
                        </a:lnSpc>
                        <a:spcAft>
                          <a:spcPts val="0"/>
                        </a:spcAft>
                      </a:pPr>
                      <a:endParaRPr lang="tr-TR" sz="3200" b="1" dirty="0" smtClean="0">
                        <a:latin typeface="Calibri"/>
                        <a:ea typeface="Times New Roman"/>
                        <a:cs typeface="Book Antiqua"/>
                      </a:endParaRPr>
                    </a:p>
                    <a:p>
                      <a:pPr algn="ctr">
                        <a:lnSpc>
                          <a:spcPts val="970"/>
                        </a:lnSpc>
                        <a:spcAft>
                          <a:spcPts val="0"/>
                        </a:spcAft>
                      </a:pPr>
                      <a:r>
                        <a:rPr lang="tr-TR" sz="3200" b="1" dirty="0" smtClean="0">
                          <a:latin typeface="Calibri"/>
                          <a:ea typeface="Times New Roman"/>
                          <a:cs typeface="Book Antiqua"/>
                        </a:rPr>
                        <a:t>? </a:t>
                      </a:r>
                    </a:p>
                    <a:p>
                      <a:pPr algn="ctr">
                        <a:lnSpc>
                          <a:spcPts val="970"/>
                        </a:lnSpc>
                        <a:spcAft>
                          <a:spcPts val="0"/>
                        </a:spcAft>
                      </a:pPr>
                      <a:endParaRPr lang="tr-TR" sz="3200" b="1" dirty="0" smtClean="0">
                        <a:latin typeface="Calibri"/>
                        <a:ea typeface="Times New Roman"/>
                        <a:cs typeface="Book Antiqua"/>
                      </a:endParaRPr>
                    </a:p>
                    <a:p>
                      <a:pPr algn="ctr">
                        <a:lnSpc>
                          <a:spcPts val="970"/>
                        </a:lnSpc>
                        <a:spcAft>
                          <a:spcPts val="0"/>
                        </a:spcAft>
                      </a:pPr>
                      <a:endParaRPr lang="tr-TR" sz="3200" b="1" dirty="0" smtClean="0">
                        <a:latin typeface="Calibri"/>
                        <a:ea typeface="Times New Roman"/>
                        <a:cs typeface="Book Antiqua"/>
                      </a:endParaRPr>
                    </a:p>
                    <a:p>
                      <a:pPr algn="ctr">
                        <a:lnSpc>
                          <a:spcPts val="970"/>
                        </a:lnSpc>
                        <a:spcAft>
                          <a:spcPts val="0"/>
                        </a:spcAft>
                      </a:pPr>
                      <a:endParaRPr lang="tr-TR" sz="3200" b="1" dirty="0" smtClean="0">
                        <a:latin typeface="Calibri"/>
                        <a:ea typeface="Times New Roman"/>
                        <a:cs typeface="Book Antiqua"/>
                      </a:endParaRPr>
                    </a:p>
                    <a:p>
                      <a:pPr algn="ctr">
                        <a:lnSpc>
                          <a:spcPts val="970"/>
                        </a:lnSpc>
                        <a:spcAft>
                          <a:spcPts val="0"/>
                        </a:spcAft>
                      </a:pPr>
                      <a:r>
                        <a:rPr lang="tr-TR" sz="3200" b="1" dirty="0" smtClean="0">
                          <a:latin typeface="Calibri"/>
                          <a:ea typeface="Times New Roman"/>
                          <a:cs typeface="Book Antiqua"/>
                        </a:rPr>
                        <a:t>Alıcı</a:t>
                      </a:r>
                      <a:endParaRPr lang="tr-TR" sz="3600" dirty="0">
                        <a:latin typeface="Book Antiqua"/>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dirty="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ts val="970"/>
                        </a:lnSpc>
                        <a:spcAft>
                          <a:spcPts val="0"/>
                        </a:spcAft>
                      </a:pPr>
                      <a:r>
                        <a:rPr lang="tr-TR" sz="4000" b="1" dirty="0">
                          <a:latin typeface="Calibri"/>
                          <a:ea typeface="Times New Roman"/>
                          <a:cs typeface="Book Antiqua"/>
                        </a:rPr>
                        <a:t>Ne </a:t>
                      </a:r>
                      <a:r>
                        <a:rPr lang="tr-TR" sz="4000" b="1" dirty="0" smtClean="0">
                          <a:latin typeface="Calibri"/>
                          <a:ea typeface="Times New Roman"/>
                          <a:cs typeface="Book Antiqua"/>
                        </a:rPr>
                        <a:t>gibi</a:t>
                      </a: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r>
                        <a:rPr lang="tr-TR" sz="4000" b="1" dirty="0" smtClean="0">
                          <a:latin typeface="Calibri"/>
                          <a:ea typeface="Times New Roman"/>
                          <a:cs typeface="Book Antiqua"/>
                        </a:rPr>
                        <a:t> </a:t>
                      </a:r>
                      <a:r>
                        <a:rPr lang="tr-TR" sz="4000" b="1" dirty="0">
                          <a:latin typeface="Calibri"/>
                          <a:ea typeface="Times New Roman"/>
                          <a:cs typeface="Book Antiqua"/>
                        </a:rPr>
                        <a:t>bir </a:t>
                      </a:r>
                      <a:r>
                        <a:rPr lang="tr-TR" sz="4000" b="1" dirty="0" smtClean="0">
                          <a:latin typeface="Calibri"/>
                          <a:ea typeface="Times New Roman"/>
                          <a:cs typeface="Book Antiqua"/>
                        </a:rPr>
                        <a:t>etki</a:t>
                      </a: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endParaRPr lang="tr-TR" sz="4000" b="1" dirty="0" smtClean="0">
                        <a:latin typeface="Calibri"/>
                        <a:ea typeface="Times New Roman"/>
                        <a:cs typeface="Book Antiqua"/>
                      </a:endParaRPr>
                    </a:p>
                    <a:p>
                      <a:pPr algn="ctr">
                        <a:lnSpc>
                          <a:spcPts val="970"/>
                        </a:lnSpc>
                        <a:spcAft>
                          <a:spcPts val="0"/>
                        </a:spcAft>
                      </a:pPr>
                      <a:r>
                        <a:rPr lang="tr-TR" sz="4000" b="1" dirty="0" smtClean="0">
                          <a:latin typeface="Calibri"/>
                          <a:ea typeface="Times New Roman"/>
                          <a:cs typeface="Book Antiqua"/>
                        </a:rPr>
                        <a:t> </a:t>
                      </a:r>
                      <a:r>
                        <a:rPr lang="tr-TR" sz="4000" b="1" dirty="0">
                          <a:latin typeface="Calibri"/>
                          <a:ea typeface="Times New Roman"/>
                          <a:cs typeface="Book Antiqua"/>
                        </a:rPr>
                        <a:t>ile Etki</a:t>
                      </a:r>
                      <a:endParaRPr lang="tr-TR" sz="4400" dirty="0">
                        <a:latin typeface="Book Antiqua"/>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r>
              <a:tr h="503713">
                <a:tc>
                  <a:txBody>
                    <a:bodyPr/>
                    <a:lstStyle/>
                    <a:p>
                      <a:pPr algn="ctr">
                        <a:lnSpc>
                          <a:spcPct val="115000"/>
                        </a:lnSpc>
                        <a:spcAft>
                          <a:spcPts val="1000"/>
                        </a:spcAft>
                      </a:pPr>
                      <a:endParaRPr lang="tr-TR" sz="900" b="1">
                        <a:latin typeface="Calibri"/>
                        <a:ea typeface="Calibri"/>
                        <a:cs typeface="Book Antiqua"/>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tr-TR" sz="900" dirty="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tr-TR" sz="90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endParaRPr lang="tr-TR" sz="900" dirty="0">
                        <a:latin typeface="Calibri"/>
                        <a:ea typeface="Times New Roman"/>
                        <a:cs typeface="Times New Roman"/>
                      </a:endParaRPr>
                    </a:p>
                  </a:txBody>
                  <a:tcPr marL="21908" marR="219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bl>
          </a:graphicData>
        </a:graphic>
      </p:graphicFrame>
      <p:sp>
        <p:nvSpPr>
          <p:cNvPr id="7" name="6 Dikdörtgen"/>
          <p:cNvSpPr/>
          <p:nvPr/>
        </p:nvSpPr>
        <p:spPr>
          <a:xfrm>
            <a:off x="571472" y="5143512"/>
            <a:ext cx="7715304" cy="646331"/>
          </a:xfrm>
          <a:prstGeom prst="rect">
            <a:avLst/>
          </a:prstGeom>
        </p:spPr>
        <p:txBody>
          <a:bodyPr wrap="square">
            <a:spAutoFit/>
          </a:bodyPr>
          <a:lstStyle/>
          <a:p>
            <a:r>
              <a:rPr lang="tr-TR" dirty="0" smtClean="0"/>
              <a:t>İletişim sürecinin öğelerini gösteren Lasswell Formülü</a:t>
            </a:r>
            <a:br>
              <a:rPr lang="tr-TR" dirty="0" smtClean="0"/>
            </a:br>
            <a:r>
              <a:rPr lang="tr-TR" dirty="0" smtClean="0"/>
              <a:t>(Lasswell 1948'e dayanarak ).</a:t>
            </a:r>
            <a:endParaRPr lang="tr-TR" dirty="0"/>
          </a:p>
        </p:txBody>
      </p:sp>
      <p:sp>
        <p:nvSpPr>
          <p:cNvPr id="11" name="10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7" y="0"/>
            <a:ext cx="91859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Metin kutusu"/>
          <p:cNvSpPr txBox="1"/>
          <p:nvPr/>
        </p:nvSpPr>
        <p:spPr>
          <a:xfrm>
            <a:off x="428596" y="285728"/>
            <a:ext cx="8286808" cy="461665"/>
          </a:xfrm>
          <a:prstGeom prst="rect">
            <a:avLst/>
          </a:prstGeom>
          <a:noFill/>
        </p:spPr>
        <p:txBody>
          <a:bodyPr wrap="square" rtlCol="0">
            <a:spAutoFit/>
          </a:bodyPr>
          <a:lstStyle/>
          <a:p>
            <a:r>
              <a:rPr lang="tr-TR" sz="2400" b="1" dirty="0" smtClean="0">
                <a:solidFill>
                  <a:schemeClr val="tx2"/>
                </a:solidFill>
              </a:rPr>
              <a:t>HABERLEŞME/İLETİŞİM MODELLERİ</a:t>
            </a:r>
            <a:endParaRPr lang="tr-TR" sz="2400" b="1" dirty="0">
              <a:solidFill>
                <a:schemeClr val="tx2"/>
              </a:solidFill>
            </a:endParaRPr>
          </a:p>
        </p:txBody>
      </p:sp>
      <p:sp>
        <p:nvSpPr>
          <p:cNvPr id="1025" name="Rectangle 1"/>
          <p:cNvSpPr>
            <a:spLocks noChangeArrowheads="1"/>
          </p:cNvSpPr>
          <p:nvPr/>
        </p:nvSpPr>
        <p:spPr bwMode="auto">
          <a:xfrm>
            <a:off x="0" y="785794"/>
            <a:ext cx="287232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tr-TR" sz="1800" b="1" i="0" u="none" strike="noStrike" cap="none" normalizeH="0" baseline="0" dirty="0" smtClean="0">
                <a:ln>
                  <a:noFill/>
                </a:ln>
                <a:solidFill>
                  <a:schemeClr val="accent1"/>
                </a:solidFill>
                <a:effectLst/>
                <a:latin typeface="+mj-lt"/>
                <a:cs typeface="Calibri" pitchFamily="34" charset="0"/>
              </a:rPr>
              <a:t>2. </a:t>
            </a:r>
            <a:r>
              <a:rPr lang="tr-TR" b="1" dirty="0" smtClean="0">
                <a:solidFill>
                  <a:schemeClr val="accent1"/>
                </a:solidFill>
              </a:rPr>
              <a:t>Shannon ve Weaver</a:t>
            </a:r>
            <a:endParaRPr lang="tr-TR" dirty="0" smtClean="0">
              <a:solidFill>
                <a:schemeClr val="accent1"/>
              </a:solidFill>
            </a:endParaRPr>
          </a:p>
          <a:p>
            <a:pPr marL="457200" marR="0" lvl="1" indent="0" algn="just" defTabSz="914400" rtl="0" eaLnBrk="1" fontAlgn="base" latinLnBrk="0" hangingPunct="1">
              <a:lnSpc>
                <a:spcPct val="100000"/>
              </a:lnSpc>
              <a:spcBef>
                <a:spcPct val="0"/>
              </a:spcBef>
              <a:spcAft>
                <a:spcPct val="0"/>
              </a:spcAft>
              <a:buClrTx/>
              <a:buSzTx/>
              <a:tabLst/>
            </a:pPr>
            <a:endParaRPr kumimoji="0" lang="tr-TR" sz="1800" b="1" i="0" u="none" strike="noStrike" cap="none" normalizeH="0" baseline="0" dirty="0" smtClean="0">
              <a:ln>
                <a:noFill/>
              </a:ln>
              <a:solidFill>
                <a:schemeClr val="accent1"/>
              </a:solidFill>
              <a:effectLst/>
              <a:latin typeface="+mj-lt"/>
              <a:cs typeface="Arial" pitchFamily="34" charset="0"/>
            </a:endParaRPr>
          </a:p>
        </p:txBody>
      </p:sp>
      <p:sp>
        <p:nvSpPr>
          <p:cNvPr id="34" name="33 Metin kutusu"/>
          <p:cNvSpPr txBox="1"/>
          <p:nvPr/>
        </p:nvSpPr>
        <p:spPr>
          <a:xfrm>
            <a:off x="785786" y="1285860"/>
            <a:ext cx="7429552" cy="369332"/>
          </a:xfrm>
          <a:prstGeom prst="rect">
            <a:avLst/>
          </a:prstGeom>
          <a:noFill/>
        </p:spPr>
        <p:txBody>
          <a:bodyPr wrap="square" rtlCol="0">
            <a:spAutoFit/>
          </a:bodyPr>
          <a:lstStyle/>
          <a:p>
            <a:endParaRPr lang="tr-TR" dirty="0"/>
          </a:p>
        </p:txBody>
      </p:sp>
      <p:sp>
        <p:nvSpPr>
          <p:cNvPr id="6" name="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0" name="9 Resim"/>
          <p:cNvPicPr/>
          <p:nvPr/>
        </p:nvPicPr>
        <p:blipFill>
          <a:blip r:embed="rId3">
            <a:extLst>
              <a:ext uri="{28A0092B-C50C-407E-A947-70E740481C1C}">
                <a14:useLocalDpi xmlns:a14="http://schemas.microsoft.com/office/drawing/2010/main" val="0"/>
              </a:ext>
            </a:extLst>
          </a:blip>
          <a:srcRect/>
          <a:stretch>
            <a:fillRect/>
          </a:stretch>
        </p:blipFill>
        <p:spPr bwMode="auto">
          <a:xfrm>
            <a:off x="785786" y="1428736"/>
            <a:ext cx="7215237" cy="407196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7" y="0"/>
            <a:ext cx="91859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Metin kutusu"/>
          <p:cNvSpPr txBox="1"/>
          <p:nvPr/>
        </p:nvSpPr>
        <p:spPr>
          <a:xfrm>
            <a:off x="428596" y="285728"/>
            <a:ext cx="8286808" cy="461665"/>
          </a:xfrm>
          <a:prstGeom prst="rect">
            <a:avLst/>
          </a:prstGeom>
          <a:noFill/>
        </p:spPr>
        <p:txBody>
          <a:bodyPr wrap="square" rtlCol="0">
            <a:spAutoFit/>
          </a:bodyPr>
          <a:lstStyle/>
          <a:p>
            <a:r>
              <a:rPr lang="tr-TR" sz="2400" b="1" dirty="0" smtClean="0">
                <a:solidFill>
                  <a:schemeClr val="tx2"/>
                </a:solidFill>
              </a:rPr>
              <a:t>HABERLEŞME/İLETİŞİM MODELLERİ</a:t>
            </a:r>
            <a:endParaRPr lang="tr-TR" sz="2400" b="1" dirty="0">
              <a:solidFill>
                <a:schemeClr val="tx2"/>
              </a:solidFill>
            </a:endParaRPr>
          </a:p>
        </p:txBody>
      </p:sp>
      <p:sp>
        <p:nvSpPr>
          <p:cNvPr id="1025" name="Rectangle 1"/>
          <p:cNvSpPr>
            <a:spLocks noChangeArrowheads="1"/>
          </p:cNvSpPr>
          <p:nvPr/>
        </p:nvSpPr>
        <p:spPr bwMode="auto">
          <a:xfrm>
            <a:off x="0" y="785794"/>
            <a:ext cx="287232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tr-TR" sz="1800" b="1" i="0" u="none" strike="noStrike" cap="none" normalizeH="0" baseline="0" dirty="0" smtClean="0">
                <a:ln>
                  <a:noFill/>
                </a:ln>
                <a:solidFill>
                  <a:schemeClr val="accent1"/>
                </a:solidFill>
                <a:effectLst/>
                <a:latin typeface="+mj-lt"/>
                <a:cs typeface="Calibri" pitchFamily="34" charset="0"/>
              </a:rPr>
              <a:t>2. </a:t>
            </a:r>
            <a:r>
              <a:rPr lang="tr-TR" b="1" dirty="0" smtClean="0">
                <a:solidFill>
                  <a:schemeClr val="accent1"/>
                </a:solidFill>
              </a:rPr>
              <a:t>Shannon ve Weaver,</a:t>
            </a:r>
            <a:endParaRPr lang="tr-TR" dirty="0" smtClean="0">
              <a:solidFill>
                <a:schemeClr val="accent1"/>
              </a:solidFill>
            </a:endParaRPr>
          </a:p>
          <a:p>
            <a:pPr marL="457200" marR="0" lvl="1" indent="0" algn="just" defTabSz="914400" rtl="0" eaLnBrk="1" fontAlgn="base" latinLnBrk="0" hangingPunct="1">
              <a:lnSpc>
                <a:spcPct val="100000"/>
              </a:lnSpc>
              <a:spcBef>
                <a:spcPct val="0"/>
              </a:spcBef>
              <a:spcAft>
                <a:spcPct val="0"/>
              </a:spcAft>
              <a:buClrTx/>
              <a:buSzTx/>
              <a:tabLst/>
            </a:pPr>
            <a:endParaRPr kumimoji="0" lang="tr-TR" sz="1800" b="1" i="0" u="none" strike="noStrike" cap="none" normalizeH="0" baseline="0" dirty="0" smtClean="0">
              <a:ln>
                <a:noFill/>
              </a:ln>
              <a:solidFill>
                <a:schemeClr val="accent1"/>
              </a:solidFill>
              <a:effectLst/>
              <a:latin typeface="+mj-lt"/>
              <a:cs typeface="Arial" pitchFamily="34" charset="0"/>
            </a:endParaRPr>
          </a:p>
        </p:txBody>
      </p:sp>
      <p:sp>
        <p:nvSpPr>
          <p:cNvPr id="34" name="33 Metin kutusu"/>
          <p:cNvSpPr txBox="1"/>
          <p:nvPr/>
        </p:nvSpPr>
        <p:spPr>
          <a:xfrm>
            <a:off x="785786" y="1285860"/>
            <a:ext cx="7429552" cy="369332"/>
          </a:xfrm>
          <a:prstGeom prst="rect">
            <a:avLst/>
          </a:prstGeom>
          <a:noFill/>
        </p:spPr>
        <p:txBody>
          <a:bodyPr wrap="square" rtlCol="0">
            <a:spAutoFit/>
          </a:bodyPr>
          <a:lstStyle/>
          <a:p>
            <a:endParaRPr lang="tr-TR" dirty="0"/>
          </a:p>
        </p:txBody>
      </p:sp>
      <p:pic>
        <p:nvPicPr>
          <p:cNvPr id="11" name="10 Resim"/>
          <p:cNvPicPr/>
          <p:nvPr/>
        </p:nvPicPr>
        <p:blipFill>
          <a:blip r:embed="rId3">
            <a:extLst>
              <a:ext uri="{28A0092B-C50C-407E-A947-70E740481C1C}">
                <a14:useLocalDpi xmlns:a14="http://schemas.microsoft.com/office/drawing/2010/main" val="0"/>
              </a:ext>
            </a:extLst>
          </a:blip>
          <a:srcRect/>
          <a:stretch>
            <a:fillRect/>
          </a:stretch>
        </p:blipFill>
        <p:spPr bwMode="auto">
          <a:xfrm>
            <a:off x="785786" y="1285860"/>
            <a:ext cx="7429552" cy="4857784"/>
          </a:xfrm>
          <a:prstGeom prst="rect">
            <a:avLst/>
          </a:prstGeom>
          <a:noFill/>
          <a:ln>
            <a:noFill/>
          </a:ln>
        </p:spPr>
      </p:pic>
      <p:sp>
        <p:nvSpPr>
          <p:cNvPr id="6" name="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7" y="0"/>
            <a:ext cx="91859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Metin kutusu"/>
          <p:cNvSpPr txBox="1"/>
          <p:nvPr/>
        </p:nvSpPr>
        <p:spPr>
          <a:xfrm>
            <a:off x="428596" y="285728"/>
            <a:ext cx="8286808" cy="461665"/>
          </a:xfrm>
          <a:prstGeom prst="rect">
            <a:avLst/>
          </a:prstGeom>
          <a:noFill/>
        </p:spPr>
        <p:txBody>
          <a:bodyPr wrap="square" rtlCol="0">
            <a:spAutoFit/>
          </a:bodyPr>
          <a:lstStyle/>
          <a:p>
            <a:r>
              <a:rPr lang="tr-TR" sz="2400" b="1" dirty="0" smtClean="0">
                <a:solidFill>
                  <a:schemeClr val="tx2"/>
                </a:solidFill>
              </a:rPr>
              <a:t>HABERLEŞME/İLETİŞİM MODELLERİ</a:t>
            </a:r>
            <a:endParaRPr lang="tr-TR" sz="2400" b="1" dirty="0">
              <a:solidFill>
                <a:schemeClr val="tx2"/>
              </a:solidFill>
            </a:endParaRPr>
          </a:p>
        </p:txBody>
      </p:sp>
      <p:sp>
        <p:nvSpPr>
          <p:cNvPr id="1025" name="Rectangle 1"/>
          <p:cNvSpPr>
            <a:spLocks noChangeArrowheads="1"/>
          </p:cNvSpPr>
          <p:nvPr/>
        </p:nvSpPr>
        <p:spPr bwMode="auto">
          <a:xfrm>
            <a:off x="0" y="785794"/>
            <a:ext cx="467390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algn="just" fontAlgn="base">
              <a:spcBef>
                <a:spcPct val="0"/>
              </a:spcBef>
              <a:spcAft>
                <a:spcPct val="0"/>
              </a:spcAft>
            </a:pPr>
            <a:r>
              <a:rPr lang="tr-TR" b="1" dirty="0" smtClean="0">
                <a:solidFill>
                  <a:schemeClr val="accent1"/>
                </a:solidFill>
                <a:latin typeface="+mj-lt"/>
                <a:cs typeface="Calibri" pitchFamily="34" charset="0"/>
              </a:rPr>
              <a:t>3</a:t>
            </a:r>
            <a:r>
              <a:rPr kumimoji="0" lang="tr-TR" sz="1800" b="1" i="0" u="none" strike="noStrike" cap="none" normalizeH="0" baseline="0" dirty="0" smtClean="0">
                <a:ln>
                  <a:noFill/>
                </a:ln>
                <a:solidFill>
                  <a:schemeClr val="accent1"/>
                </a:solidFill>
                <a:effectLst/>
                <a:latin typeface="+mj-lt"/>
                <a:cs typeface="Calibri" pitchFamily="34" charset="0"/>
              </a:rPr>
              <a:t>. </a:t>
            </a:r>
            <a:r>
              <a:rPr lang="tr-TR" b="1" dirty="0" smtClean="0">
                <a:solidFill>
                  <a:schemeClr val="accent1"/>
                </a:solidFill>
              </a:rPr>
              <a:t>Osgood ve Schramm 'm Dairesel Modeli</a:t>
            </a:r>
            <a:endParaRPr lang="tr-TR" dirty="0" smtClean="0">
              <a:solidFill>
                <a:schemeClr val="accent1"/>
              </a:solidFill>
            </a:endParaRPr>
          </a:p>
          <a:p>
            <a:pPr marL="457200" marR="0" lvl="1" indent="0" algn="just" defTabSz="914400" rtl="0" eaLnBrk="1" fontAlgn="base" latinLnBrk="0" hangingPunct="1">
              <a:lnSpc>
                <a:spcPct val="100000"/>
              </a:lnSpc>
              <a:spcBef>
                <a:spcPct val="0"/>
              </a:spcBef>
              <a:spcAft>
                <a:spcPct val="0"/>
              </a:spcAft>
              <a:buClrTx/>
              <a:buSzTx/>
              <a:tabLst/>
            </a:pPr>
            <a:endParaRPr kumimoji="0" lang="tr-TR" sz="1800" b="1" i="0" u="none" strike="noStrike" cap="none" normalizeH="0" baseline="0" dirty="0" smtClean="0">
              <a:ln>
                <a:noFill/>
              </a:ln>
              <a:solidFill>
                <a:schemeClr val="accent1"/>
              </a:solidFill>
              <a:effectLst/>
              <a:latin typeface="+mj-lt"/>
              <a:cs typeface="Arial" pitchFamily="34" charset="0"/>
            </a:endParaRPr>
          </a:p>
        </p:txBody>
      </p:sp>
      <p:sp>
        <p:nvSpPr>
          <p:cNvPr id="34" name="33 Metin kutusu"/>
          <p:cNvSpPr txBox="1"/>
          <p:nvPr/>
        </p:nvSpPr>
        <p:spPr>
          <a:xfrm>
            <a:off x="785786" y="1285860"/>
            <a:ext cx="7429552" cy="369332"/>
          </a:xfrm>
          <a:prstGeom prst="rect">
            <a:avLst/>
          </a:prstGeom>
          <a:noFill/>
        </p:spPr>
        <p:txBody>
          <a:bodyPr wrap="square" rtlCol="0">
            <a:spAutoFit/>
          </a:bodyPr>
          <a:lstStyle/>
          <a:p>
            <a:endParaRPr lang="tr-TR" dirty="0"/>
          </a:p>
        </p:txBody>
      </p:sp>
      <p:sp>
        <p:nvSpPr>
          <p:cNvPr id="6" name="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1" name="10 Resim"/>
          <p:cNvPicPr/>
          <p:nvPr/>
        </p:nvPicPr>
        <p:blipFill>
          <a:blip r:embed="rId3">
            <a:extLst>
              <a:ext uri="{28A0092B-C50C-407E-A947-70E740481C1C}">
                <a14:useLocalDpi xmlns:a14="http://schemas.microsoft.com/office/drawing/2010/main" val="0"/>
              </a:ext>
            </a:extLst>
          </a:blip>
          <a:srcRect/>
          <a:stretch>
            <a:fillRect/>
          </a:stretch>
        </p:blipFill>
        <p:spPr bwMode="auto">
          <a:xfrm>
            <a:off x="642910" y="1214422"/>
            <a:ext cx="7000924" cy="3714776"/>
          </a:xfrm>
          <a:prstGeom prst="rect">
            <a:avLst/>
          </a:prstGeom>
          <a:noFill/>
        </p:spPr>
      </p:pic>
      <p:sp>
        <p:nvSpPr>
          <p:cNvPr id="50178" name="Rectangle 2"/>
          <p:cNvSpPr>
            <a:spLocks noChangeArrowheads="1"/>
          </p:cNvSpPr>
          <p:nvPr/>
        </p:nvSpPr>
        <p:spPr bwMode="auto">
          <a:xfrm>
            <a:off x="928662" y="5072074"/>
            <a:ext cx="650085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Calibri" pitchFamily="34" charset="0"/>
              </a:rPr>
              <a:t>Osgood ve </a:t>
            </a:r>
            <a:r>
              <a:rPr kumimoji="0" lang="tr-TR" sz="1600" b="0" i="0" u="none" strike="noStrike" cap="none" normalizeH="0" baseline="0" dirty="0" err="1" smtClean="0">
                <a:ln>
                  <a:noFill/>
                </a:ln>
                <a:solidFill>
                  <a:schemeClr val="tx1"/>
                </a:solidFill>
                <a:effectLst/>
                <a:latin typeface="Arial" pitchFamily="34" charset="0"/>
                <a:cs typeface="Calibri" pitchFamily="34" charset="0"/>
              </a:rPr>
              <a:t>Schramm'ın</a:t>
            </a:r>
            <a:r>
              <a:rPr kumimoji="0" lang="tr-TR" sz="1600" b="0" i="0" u="none" strike="noStrike" cap="none" normalizeH="0" baseline="0" dirty="0" smtClean="0">
                <a:ln>
                  <a:noFill/>
                </a:ln>
                <a:solidFill>
                  <a:schemeClr val="tx1"/>
                </a:solidFill>
                <a:effectLst/>
                <a:latin typeface="Arial" pitchFamily="34" charset="0"/>
                <a:cs typeface="Calibri" pitchFamily="34" charset="0"/>
              </a:rPr>
              <a:t> modelinde her iki taraf, örneğin bir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Calibri" pitchFamily="34" charset="0"/>
              </a:rPr>
              <a:t>konuşma anında aynı işlevleri yerine getirir.</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Calibri" pitchFamily="34" charset="0"/>
              </a:rPr>
              <a:t>(Schramm 1954)</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8680"/>
            <a:ext cx="9144000" cy="6095390"/>
          </a:xfrm>
          <a:prstGeom prst="rect">
            <a:avLst/>
          </a:prstGeom>
        </p:spPr>
      </p:pic>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55303"/>
            <a:ext cx="7163218" cy="84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63 Metin kutusu"/>
          <p:cNvSpPr txBox="1"/>
          <p:nvPr/>
        </p:nvSpPr>
        <p:spPr>
          <a:xfrm>
            <a:off x="1662040" y="355304"/>
            <a:ext cx="7128792" cy="769441"/>
          </a:xfrm>
          <a:prstGeom prst="rect">
            <a:avLst/>
          </a:prstGeom>
          <a:noFill/>
        </p:spPr>
        <p:txBody>
          <a:bodyPr wrap="square" rtlCol="0">
            <a:spAutoFit/>
          </a:bodyPr>
          <a:lstStyle/>
          <a:p>
            <a:r>
              <a:rPr lang="tr-TR" sz="4400" b="1" dirty="0" smtClean="0">
                <a:solidFill>
                  <a:schemeClr val="tx2">
                    <a:lumMod val="75000"/>
                  </a:schemeClr>
                </a:solidFill>
              </a:rPr>
              <a:t>HABERLEŞME = İLETİŞİM</a:t>
            </a:r>
            <a:endParaRPr lang="tr-TR" sz="3600" b="1" dirty="0">
              <a:solidFill>
                <a:schemeClr val="tx2"/>
              </a:solidFill>
            </a:endParaRPr>
          </a:p>
        </p:txBody>
      </p:sp>
      <p:sp>
        <p:nvSpPr>
          <p:cNvPr id="65" name="64 Köşeli Çift Ayraç"/>
          <p:cNvSpPr/>
          <p:nvPr/>
        </p:nvSpPr>
        <p:spPr>
          <a:xfrm>
            <a:off x="6696900" y="6093320"/>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65 Köşeli Çift Ayraç"/>
          <p:cNvSpPr/>
          <p:nvPr/>
        </p:nvSpPr>
        <p:spPr>
          <a:xfrm>
            <a:off x="7416980" y="6093320"/>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66 Köşeli Çift Ayraç"/>
          <p:cNvSpPr/>
          <p:nvPr/>
        </p:nvSpPr>
        <p:spPr>
          <a:xfrm>
            <a:off x="8065052" y="6093320"/>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7" y="0"/>
            <a:ext cx="91859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Metin kutusu"/>
          <p:cNvSpPr txBox="1"/>
          <p:nvPr/>
        </p:nvSpPr>
        <p:spPr>
          <a:xfrm>
            <a:off x="428596" y="285728"/>
            <a:ext cx="8286808" cy="461665"/>
          </a:xfrm>
          <a:prstGeom prst="rect">
            <a:avLst/>
          </a:prstGeom>
          <a:noFill/>
        </p:spPr>
        <p:txBody>
          <a:bodyPr wrap="square" rtlCol="0">
            <a:spAutoFit/>
          </a:bodyPr>
          <a:lstStyle/>
          <a:p>
            <a:r>
              <a:rPr lang="tr-TR" sz="2400" b="1" dirty="0" smtClean="0">
                <a:solidFill>
                  <a:schemeClr val="tx2"/>
                </a:solidFill>
              </a:rPr>
              <a:t>HABERLEŞME/İLETİŞİM MODELLERİ</a:t>
            </a:r>
            <a:endParaRPr lang="tr-TR" sz="2400" b="1" dirty="0">
              <a:solidFill>
                <a:schemeClr val="tx2"/>
              </a:solidFill>
            </a:endParaRPr>
          </a:p>
        </p:txBody>
      </p:sp>
      <p:sp>
        <p:nvSpPr>
          <p:cNvPr id="1025" name="Rectangle 1"/>
          <p:cNvSpPr>
            <a:spLocks noChangeArrowheads="1"/>
          </p:cNvSpPr>
          <p:nvPr/>
        </p:nvSpPr>
        <p:spPr bwMode="auto">
          <a:xfrm>
            <a:off x="0" y="785794"/>
            <a:ext cx="302743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tr-TR" sz="1800" b="1" i="0" u="none" strike="noStrike" cap="none" normalizeH="0" baseline="0" dirty="0" smtClean="0">
                <a:ln>
                  <a:noFill/>
                </a:ln>
                <a:solidFill>
                  <a:schemeClr val="accent1"/>
                </a:solidFill>
                <a:effectLst/>
                <a:latin typeface="+mj-lt"/>
                <a:cs typeface="Calibri" pitchFamily="34" charset="0"/>
              </a:rPr>
              <a:t>4. </a:t>
            </a:r>
            <a:r>
              <a:rPr lang="tr-TR" b="1" dirty="0" smtClean="0">
                <a:solidFill>
                  <a:schemeClr val="accent1"/>
                </a:solidFill>
              </a:rPr>
              <a:t>Dance Dairesel Modeli</a:t>
            </a:r>
            <a:endParaRPr lang="tr-TR" dirty="0" smtClean="0">
              <a:solidFill>
                <a:schemeClr val="accent1"/>
              </a:solidFill>
            </a:endParaRPr>
          </a:p>
          <a:p>
            <a:pPr marL="457200" marR="0" lvl="1" indent="0" algn="just" defTabSz="914400" rtl="0" eaLnBrk="1" fontAlgn="base" latinLnBrk="0" hangingPunct="1">
              <a:lnSpc>
                <a:spcPct val="100000"/>
              </a:lnSpc>
              <a:spcBef>
                <a:spcPct val="0"/>
              </a:spcBef>
              <a:spcAft>
                <a:spcPct val="0"/>
              </a:spcAft>
              <a:buClrTx/>
              <a:buSzTx/>
              <a:tabLst/>
            </a:pPr>
            <a:endParaRPr kumimoji="0" lang="tr-TR" sz="1800" b="1" i="0" u="none" strike="noStrike" cap="none" normalizeH="0" baseline="0" dirty="0" smtClean="0">
              <a:ln>
                <a:noFill/>
              </a:ln>
              <a:solidFill>
                <a:schemeClr val="accent1"/>
              </a:solidFill>
              <a:effectLst/>
              <a:latin typeface="+mj-lt"/>
              <a:cs typeface="Arial" pitchFamily="34" charset="0"/>
            </a:endParaRPr>
          </a:p>
        </p:txBody>
      </p:sp>
      <p:sp>
        <p:nvSpPr>
          <p:cNvPr id="34" name="33 Metin kutusu"/>
          <p:cNvSpPr txBox="1"/>
          <p:nvPr/>
        </p:nvSpPr>
        <p:spPr>
          <a:xfrm>
            <a:off x="785786" y="1285860"/>
            <a:ext cx="7429552" cy="369332"/>
          </a:xfrm>
          <a:prstGeom prst="rect">
            <a:avLst/>
          </a:prstGeom>
          <a:noFill/>
        </p:spPr>
        <p:txBody>
          <a:bodyPr wrap="square" rtlCol="0">
            <a:spAutoFit/>
          </a:bodyPr>
          <a:lstStyle/>
          <a:p>
            <a:endParaRPr lang="tr-TR" dirty="0"/>
          </a:p>
        </p:txBody>
      </p:sp>
      <p:sp>
        <p:nvSpPr>
          <p:cNvPr id="6" name="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2" name="11 Resim"/>
          <p:cNvPicPr/>
          <p:nvPr/>
        </p:nvPicPr>
        <p:blipFill>
          <a:blip r:embed="rId3">
            <a:extLst>
              <a:ext uri="{28A0092B-C50C-407E-A947-70E740481C1C}">
                <a14:useLocalDpi xmlns:a14="http://schemas.microsoft.com/office/drawing/2010/main" val="0"/>
              </a:ext>
            </a:extLst>
          </a:blip>
          <a:srcRect/>
          <a:stretch>
            <a:fillRect/>
          </a:stretch>
        </p:blipFill>
        <p:spPr bwMode="auto">
          <a:xfrm>
            <a:off x="500034" y="1214422"/>
            <a:ext cx="3548080" cy="2986100"/>
          </a:xfrm>
          <a:prstGeom prst="rect">
            <a:avLst/>
          </a:prstGeom>
          <a:noFill/>
        </p:spPr>
      </p:pic>
      <p:sp>
        <p:nvSpPr>
          <p:cNvPr id="13" name="12 Dikdörtgen"/>
          <p:cNvSpPr/>
          <p:nvPr/>
        </p:nvSpPr>
        <p:spPr>
          <a:xfrm>
            <a:off x="4357686" y="1214422"/>
            <a:ext cx="4572000" cy="3970318"/>
          </a:xfrm>
          <a:prstGeom prst="rect">
            <a:avLst/>
          </a:prstGeom>
        </p:spPr>
        <p:txBody>
          <a:bodyPr>
            <a:spAutoFit/>
          </a:bodyPr>
          <a:lstStyle/>
          <a:p>
            <a:r>
              <a:rPr lang="tr-TR" b="1" dirty="0" smtClean="0"/>
              <a:t>Dance,</a:t>
            </a:r>
            <a:r>
              <a:rPr lang="tr-TR" dirty="0" smtClean="0"/>
              <a:t> iletişimin dinamik doğasının altını çizer. İletişim süreci tüm toplumsal süreçler gibi devamlı değişime uğrayan öğeler, ilişkiler ve çevreleri içerir. Sarmal, sürecin farklı yönlerinin nasıl zaman içinde değiştiğini açıklar. </a:t>
            </a:r>
          </a:p>
          <a:p>
            <a:endParaRPr lang="tr-TR" dirty="0" smtClean="0"/>
          </a:p>
          <a:p>
            <a:endParaRPr lang="tr-TR" dirty="0" smtClean="0"/>
          </a:p>
          <a:p>
            <a:endParaRPr lang="tr-TR" dirty="0" smtClean="0"/>
          </a:p>
          <a:p>
            <a:endParaRPr lang="tr-TR" dirty="0" smtClean="0"/>
          </a:p>
          <a:p>
            <a:r>
              <a:rPr lang="tr-TR" dirty="0" smtClean="0"/>
              <a:t>Örneğin, bir konuşmada söz konusu aktör ya da taraflar için bilişsel alan sürekli genişler. Aktörler tartışılan konu hakkında diğer tarafın bakış açısı, bilgisi vs. hakkında devamlı daha çok enformasyon edinirler.</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6822"/>
            <a:ext cx="9144000" cy="5484355"/>
          </a:xfrm>
          <a:prstGeom prst="rect">
            <a:avLst/>
          </a:prstGeom>
        </p:spPr>
      </p:pic>
      <p:sp>
        <p:nvSpPr>
          <p:cNvPr id="66" name="6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67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68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91 Metin kutusu"/>
          <p:cNvSpPr txBox="1"/>
          <p:nvPr/>
        </p:nvSpPr>
        <p:spPr>
          <a:xfrm>
            <a:off x="0" y="176876"/>
            <a:ext cx="8032406" cy="646331"/>
          </a:xfrm>
          <a:prstGeom prst="rect">
            <a:avLst/>
          </a:prstGeom>
          <a:noFill/>
        </p:spPr>
        <p:txBody>
          <a:bodyPr wrap="square" rtlCol="0">
            <a:spAutoFit/>
          </a:bodyPr>
          <a:lstStyle/>
          <a:p>
            <a:r>
              <a:rPr lang="tr-TR" sz="3600" b="1" dirty="0" smtClean="0">
                <a:solidFill>
                  <a:srgbClr val="00B0F0"/>
                </a:solidFill>
                <a:latin typeface="+mj-lt"/>
              </a:rPr>
              <a:t>HABERLEŞME ve ÖRGÜT KURALLARI</a:t>
            </a:r>
            <a:endParaRPr lang="tr-TR" sz="3600" b="1" dirty="0">
              <a:solidFill>
                <a:srgbClr val="00B0F0"/>
              </a:solidFill>
              <a:latin typeface="+mj-lt"/>
            </a:endParaRPr>
          </a:p>
        </p:txBody>
      </p:sp>
      <p:sp>
        <p:nvSpPr>
          <p:cNvPr id="96" name="95 Metin kutusu"/>
          <p:cNvSpPr txBox="1"/>
          <p:nvPr/>
        </p:nvSpPr>
        <p:spPr>
          <a:xfrm>
            <a:off x="91767" y="980728"/>
            <a:ext cx="7848872" cy="5386090"/>
          </a:xfrm>
          <a:prstGeom prst="rect">
            <a:avLst/>
          </a:prstGeom>
          <a:noFill/>
        </p:spPr>
        <p:txBody>
          <a:bodyPr wrap="square" rtlCol="0">
            <a:spAutoFit/>
          </a:bodyPr>
          <a:lstStyle/>
          <a:p>
            <a:r>
              <a:rPr lang="tr-TR" sz="2400" b="1" dirty="0" smtClean="0">
                <a:solidFill>
                  <a:schemeClr val="accent1"/>
                </a:solidFill>
              </a:rPr>
              <a:t>ÖRGÜT: </a:t>
            </a:r>
            <a:r>
              <a:rPr lang="tr-TR" sz="2000" dirty="0" smtClean="0"/>
              <a:t>Bir grup insanın belli amaçlar doğrultusunda tasarlanmış işbirliğine dayanan birlikteliği ile oluşan toplumsal bir sistemdir.</a:t>
            </a:r>
          </a:p>
          <a:p>
            <a:endParaRPr lang="tr-TR" sz="2000" dirty="0" smtClean="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endParaRPr lang="tr-TR" sz="2000" dirty="0"/>
          </a:p>
          <a:p>
            <a:endParaRPr lang="tr-TR" sz="2000" dirty="0" smtClean="0"/>
          </a:p>
          <a:p>
            <a:r>
              <a:rPr lang="tr-TR" sz="2000" dirty="0" smtClean="0"/>
              <a:t>-</a:t>
            </a:r>
            <a:r>
              <a:rPr lang="tr-TR" sz="2000" dirty="0" smtClean="0"/>
              <a:t>Ortak amaçlarını gerçekleştirmek için belirli yapı, kural ve süreçlerle bağımlı olarak bir araya gelmişlerdir.</a:t>
            </a:r>
          </a:p>
          <a:p>
            <a:endParaRPr lang="tr-TR" sz="2000" b="1" dirty="0" smtClean="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871" y="0"/>
            <a:ext cx="5976257" cy="6858000"/>
          </a:xfrm>
          <a:prstGeom prst="rect">
            <a:avLst/>
          </a:prstGeom>
        </p:spPr>
      </p:pic>
      <p:sp>
        <p:nvSpPr>
          <p:cNvPr id="66" name="6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67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68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10 Metin kutusu"/>
          <p:cNvSpPr txBox="1"/>
          <p:nvPr/>
        </p:nvSpPr>
        <p:spPr>
          <a:xfrm>
            <a:off x="179512" y="5354632"/>
            <a:ext cx="8424936" cy="1477328"/>
          </a:xfrm>
          <a:prstGeom prst="rect">
            <a:avLst/>
          </a:prstGeom>
          <a:noFill/>
        </p:spPr>
        <p:txBody>
          <a:bodyPr wrap="square" rtlCol="0">
            <a:spAutoFit/>
          </a:bodyPr>
          <a:lstStyle/>
          <a:p>
            <a:r>
              <a:rPr lang="tr-TR" dirty="0" smtClean="0"/>
              <a:t>İnsanların her türlü gereksinimlerini karşılamalarında bireysel çabalarına göre, örgütsel çabaların daha etkili olması nedeniyle, örgütlerin sayısı ve türleri de insan ihtiyaçlarına paralel olarak artmış ve önemli boyutlara ulaşmıştır.</a:t>
            </a:r>
          </a:p>
          <a:p>
            <a:endParaRPr lang="tr-TR" b="1" dirty="0" smtClean="0"/>
          </a:p>
          <a:p>
            <a:r>
              <a:rPr lang="tr-TR" b="1" dirty="0" smtClean="0"/>
              <a:t>          </a:t>
            </a:r>
            <a:endParaRPr lang="tr-TR" b="1" dirty="0" smtClean="0"/>
          </a:p>
        </p:txBody>
      </p:sp>
      <p:sp>
        <p:nvSpPr>
          <p:cNvPr id="3" name="Dikdörtgen 2"/>
          <p:cNvSpPr/>
          <p:nvPr/>
        </p:nvSpPr>
        <p:spPr>
          <a:xfrm>
            <a:off x="395536" y="188640"/>
            <a:ext cx="4572000" cy="1754326"/>
          </a:xfrm>
          <a:prstGeom prst="rect">
            <a:avLst/>
          </a:prstGeom>
        </p:spPr>
        <p:txBody>
          <a:bodyPr>
            <a:spAutoFit/>
          </a:bodyPr>
          <a:lstStyle/>
          <a:p>
            <a:r>
              <a:rPr lang="tr-TR" b="1" dirty="0"/>
              <a:t>DEVLET   </a:t>
            </a:r>
          </a:p>
          <a:p>
            <a:r>
              <a:rPr lang="tr-TR" b="1" dirty="0"/>
              <a:t>HASTANE  </a:t>
            </a:r>
          </a:p>
          <a:p>
            <a:r>
              <a:rPr lang="tr-TR" b="1" dirty="0"/>
              <a:t>OKUL    </a:t>
            </a:r>
          </a:p>
          <a:p>
            <a:r>
              <a:rPr lang="tr-TR" b="1" dirty="0"/>
              <a:t>KAR AMAÇLI KURULUŞLAR(şirketler)</a:t>
            </a:r>
          </a:p>
          <a:p>
            <a:r>
              <a:rPr lang="tr-TR" b="1" dirty="0"/>
              <a:t>KAR AMACI GÜTMEYEN KURULUŞLAR</a:t>
            </a:r>
          </a:p>
          <a:p>
            <a:r>
              <a:rPr lang="tr-TR" b="1" dirty="0"/>
              <a:t>… </a:t>
            </a:r>
            <a:r>
              <a:rPr lang="tr-TR" b="1" dirty="0" err="1"/>
              <a:t>vb</a:t>
            </a:r>
            <a:r>
              <a:rPr lang="tr-TR" b="1"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98"/>
            <a:ext cx="9144000" cy="6103803"/>
          </a:xfrm>
          <a:prstGeom prst="rect">
            <a:avLst/>
          </a:prstGeom>
        </p:spPr>
      </p:pic>
      <p:sp>
        <p:nvSpPr>
          <p:cNvPr id="11" name="10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74" y="4667386"/>
            <a:ext cx="8345850" cy="142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145932" y="4953139"/>
            <a:ext cx="8229600" cy="924134"/>
          </a:xfrm>
        </p:spPr>
        <p:txBody>
          <a:bodyPr>
            <a:normAutofit lnSpcReduction="10000"/>
          </a:bodyPr>
          <a:lstStyle/>
          <a:p>
            <a:r>
              <a:rPr lang="tr-TR" sz="2000" dirty="0" smtClean="0"/>
              <a:t>Organizasyonlar (örgütler), kendilerini oluşturan bireylerin ötesinde bir tüzel kişiliğe ve çeşitli özelliklere sahiptir. Organizasyonun bu özellikleri, bireylerin iletişim davranışlarını ve ilişkilerini etkiler.</a:t>
            </a:r>
            <a:endParaRPr lang="tr-TR" sz="2000" b="1" dirty="0"/>
          </a:p>
        </p:txBody>
      </p:sp>
    </p:spTree>
    <p:extLst>
      <p:ext uri="{BB962C8B-B14F-4D97-AF65-F5344CB8AC3E}">
        <p14:creationId xmlns:p14="http://schemas.microsoft.com/office/powerpoint/2010/main" val="57337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30089"/>
            <a:ext cx="4227911" cy="4227911"/>
          </a:xfrm>
          <a:prstGeom prst="rect">
            <a:avLst/>
          </a:prstGeom>
        </p:spPr>
      </p:pic>
      <p:sp>
        <p:nvSpPr>
          <p:cNvPr id="11" name="10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 name="İçerik Yer Tutucusu 2"/>
          <p:cNvSpPr>
            <a:spLocks noGrp="1"/>
          </p:cNvSpPr>
          <p:nvPr>
            <p:ph idx="1"/>
          </p:nvPr>
        </p:nvSpPr>
        <p:spPr>
          <a:xfrm>
            <a:off x="4227911" y="1052736"/>
            <a:ext cx="4916089" cy="924133"/>
          </a:xfrm>
        </p:spPr>
        <p:txBody>
          <a:bodyPr>
            <a:normAutofit fontScale="92500" lnSpcReduction="10000"/>
          </a:bodyPr>
          <a:lstStyle/>
          <a:p>
            <a:pPr marL="0" indent="0">
              <a:buNone/>
            </a:pPr>
            <a:r>
              <a:rPr lang="tr-TR" sz="2000" dirty="0" smtClean="0"/>
              <a:t>Örgütleri diğer toplumsal birimlerden ayıran özellik, sosyal yapılarının açık seçik belirlenmiş bir amaca yönelik planlanmış olmasıdır. </a:t>
            </a:r>
            <a:endParaRPr lang="tr-TR" sz="1400" b="1" dirty="0" smtClean="0">
              <a:solidFill>
                <a:srgbClr val="F92F07"/>
              </a:solidFill>
            </a:endParaRPr>
          </a:p>
        </p:txBody>
      </p:sp>
      <p:sp>
        <p:nvSpPr>
          <p:cNvPr id="4" name="Dikdörtgen 3"/>
          <p:cNvSpPr/>
          <p:nvPr/>
        </p:nvSpPr>
        <p:spPr>
          <a:xfrm>
            <a:off x="4227911" y="3284984"/>
            <a:ext cx="4572000" cy="1200329"/>
          </a:xfrm>
          <a:prstGeom prst="rect">
            <a:avLst/>
          </a:prstGeom>
        </p:spPr>
        <p:txBody>
          <a:bodyPr>
            <a:spAutoFit/>
          </a:bodyPr>
          <a:lstStyle/>
          <a:p>
            <a:r>
              <a:rPr lang="tr-TR" dirty="0"/>
              <a:t>Belli bir (ya da birkaç) amacın gerçekleştirilebilmesi için gerekli işlemler düşünülerek bölümlere ayrılmış, çeşitli kademeler ve mevkiler meydana getirilmiştir.</a:t>
            </a:r>
            <a:endParaRPr lang="tr-TR" sz="1200" b="1" dirty="0">
              <a:solidFill>
                <a:srgbClr val="F92F07"/>
              </a:solidFill>
            </a:endParaRPr>
          </a:p>
        </p:txBody>
      </p:sp>
    </p:spTree>
    <p:extLst>
      <p:ext uri="{BB962C8B-B14F-4D97-AF65-F5344CB8AC3E}">
        <p14:creationId xmlns:p14="http://schemas.microsoft.com/office/powerpoint/2010/main" val="573370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8986"/>
            <a:ext cx="9144000" cy="5880027"/>
          </a:xfrm>
          <a:prstGeom prst="rect">
            <a:avLst/>
          </a:prstGeom>
        </p:spPr>
      </p:pic>
      <p:sp>
        <p:nvSpPr>
          <p:cNvPr id="11" name="10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08" y="479665"/>
            <a:ext cx="8345850" cy="107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560529" y="620688"/>
            <a:ext cx="8229600" cy="1212464"/>
          </a:xfrm>
        </p:spPr>
        <p:txBody>
          <a:bodyPr>
            <a:normAutofit/>
          </a:bodyPr>
          <a:lstStyle/>
          <a:p>
            <a:pPr marL="0" indent="0">
              <a:buNone/>
            </a:pPr>
            <a:r>
              <a:rPr lang="tr-TR" sz="2000" dirty="0" smtClean="0"/>
              <a:t>Bu değişik kademeler ve mevkiler arasındaki haberleşme ağı ve emir-kumanda zinciri oluşturulmuş, planlanmış, kurallara bağlanmıştır.</a:t>
            </a:r>
          </a:p>
          <a:p>
            <a:pPr marL="0" indent="0">
              <a:buNone/>
            </a:pPr>
            <a:endParaRPr lang="tr-TR" sz="1400" b="1" dirty="0" smtClean="0">
              <a:solidFill>
                <a:srgbClr val="F92F07"/>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090" y="4797152"/>
            <a:ext cx="7159356" cy="107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907704" y="4871354"/>
            <a:ext cx="6336704" cy="923330"/>
          </a:xfrm>
          <a:prstGeom prst="rect">
            <a:avLst/>
          </a:prstGeom>
        </p:spPr>
        <p:txBody>
          <a:bodyPr wrap="square">
            <a:spAutoFit/>
          </a:bodyPr>
          <a:lstStyle/>
          <a:p>
            <a:r>
              <a:rPr lang="tr-TR" dirty="0"/>
              <a:t>Örgüt üyeleri değişse de, onların yerine getirdikleri görevler devam eder. Bu nedenle örgütler, üyeleri gelip geçici olduğu halde sosyal yapılarını koruyabilirler.</a:t>
            </a:r>
            <a:endParaRPr lang="tr-TR" b="1" dirty="0">
              <a:solidFill>
                <a:srgbClr val="F92F07"/>
              </a:solidFill>
            </a:endParaRPr>
          </a:p>
        </p:txBody>
      </p:sp>
    </p:spTree>
    <p:extLst>
      <p:ext uri="{BB962C8B-B14F-4D97-AF65-F5344CB8AC3E}">
        <p14:creationId xmlns:p14="http://schemas.microsoft.com/office/powerpoint/2010/main" val="573370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Resim" descr="mailbox-on-the-single-tree-wallpaper,1366x768,62543.jpg"/>
          <p:cNvPicPr>
            <a:picLocks noChangeAspect="1"/>
          </p:cNvPicPr>
          <p:nvPr/>
        </p:nvPicPr>
        <p:blipFill>
          <a:blip r:embed="rId2" cstate="print"/>
          <a:stretch>
            <a:fillRect/>
          </a:stretch>
        </p:blipFill>
        <p:spPr>
          <a:xfrm>
            <a:off x="0" y="0"/>
            <a:ext cx="9144000" cy="6858000"/>
          </a:xfrm>
          <a:prstGeom prst="rect">
            <a:avLst/>
          </a:prstGeom>
        </p:spPr>
      </p:pic>
      <p:sp>
        <p:nvSpPr>
          <p:cNvPr id="7" name="6 Metin kutusu"/>
          <p:cNvSpPr txBox="1"/>
          <p:nvPr/>
        </p:nvSpPr>
        <p:spPr>
          <a:xfrm>
            <a:off x="1115616" y="4437112"/>
            <a:ext cx="6624736" cy="369332"/>
          </a:xfrm>
          <a:prstGeom prst="rect">
            <a:avLst/>
          </a:prstGeom>
          <a:noFill/>
        </p:spPr>
        <p:txBody>
          <a:bodyPr wrap="square" rtlCol="0">
            <a:spAutoFit/>
          </a:bodyPr>
          <a:lstStyle/>
          <a:p>
            <a:endParaRPr lang="tr-TR" dirty="0"/>
          </a:p>
        </p:txBody>
      </p:sp>
      <p:sp>
        <p:nvSpPr>
          <p:cNvPr id="8" name="7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36712"/>
            <a:ext cx="763284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Dikdörtgen"/>
          <p:cNvSpPr/>
          <p:nvPr/>
        </p:nvSpPr>
        <p:spPr>
          <a:xfrm>
            <a:off x="899592" y="908720"/>
            <a:ext cx="4273093" cy="1508105"/>
          </a:xfrm>
          <a:prstGeom prst="rect">
            <a:avLst/>
          </a:prstGeom>
        </p:spPr>
        <p:txBody>
          <a:bodyPr wrap="none">
            <a:spAutoFit/>
          </a:bodyPr>
          <a:lstStyle/>
          <a:p>
            <a:r>
              <a:rPr lang="tr-TR" sz="3200" b="1" dirty="0" smtClean="0">
                <a:solidFill>
                  <a:srgbClr val="F92F07"/>
                </a:solidFill>
              </a:rPr>
              <a:t>HABERLEŞME ARAÇLARI</a:t>
            </a:r>
            <a:r>
              <a:rPr lang="tr-TR" sz="6000" b="1" dirty="0" smtClean="0">
                <a:solidFill>
                  <a:srgbClr val="F92F07"/>
                </a:solidFill>
              </a:rPr>
              <a:t/>
            </a:r>
            <a:br>
              <a:rPr lang="tr-TR" sz="6000" b="1" dirty="0" smtClean="0">
                <a:solidFill>
                  <a:srgbClr val="F92F07"/>
                </a:solidFill>
              </a:rPr>
            </a:br>
            <a:endParaRPr lang="tr-TR" sz="6000" b="1" dirty="0">
              <a:solidFill>
                <a:srgbClr val="F92F07"/>
              </a:solidFill>
            </a:endParaRPr>
          </a:p>
        </p:txBody>
      </p:sp>
      <p:sp>
        <p:nvSpPr>
          <p:cNvPr id="13" name="12 Metin kutusu"/>
          <p:cNvSpPr txBox="1"/>
          <p:nvPr/>
        </p:nvSpPr>
        <p:spPr>
          <a:xfrm>
            <a:off x="1043608" y="1484784"/>
            <a:ext cx="6408712" cy="646331"/>
          </a:xfrm>
          <a:prstGeom prst="rect">
            <a:avLst/>
          </a:prstGeom>
          <a:noFill/>
        </p:spPr>
        <p:txBody>
          <a:bodyPr wrap="square" rtlCol="0">
            <a:spAutoFit/>
          </a:bodyPr>
          <a:lstStyle/>
          <a:p>
            <a:r>
              <a:rPr lang="tr-TR" b="1" dirty="0" smtClean="0"/>
              <a:t>Haberleşme araçları</a:t>
            </a:r>
            <a:r>
              <a:rPr lang="tr-TR" dirty="0" smtClean="0"/>
              <a:t>, bilgi akışını sağlayan araçlara verilen genel isimdir.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mailbox-on-the-single-tree-wallpaper,1366x768,62543.jpg"/>
          <p:cNvPicPr>
            <a:picLocks noChangeAspect="1"/>
          </p:cNvPicPr>
          <p:nvPr/>
        </p:nvPicPr>
        <p:blipFill>
          <a:blip r:embed="rId2" cstate="print"/>
          <a:stretch>
            <a:fillRect/>
          </a:stretch>
        </p:blipFill>
        <p:spPr>
          <a:xfrm>
            <a:off x="0" y="0"/>
            <a:ext cx="9144000" cy="6858000"/>
          </a:xfrm>
          <a:prstGeom prst="rect">
            <a:avLst/>
          </a:prstGeom>
        </p:spPr>
      </p:pic>
      <p:sp>
        <p:nvSpPr>
          <p:cNvPr id="7" name="6 Metin kutusu"/>
          <p:cNvSpPr txBox="1"/>
          <p:nvPr/>
        </p:nvSpPr>
        <p:spPr>
          <a:xfrm>
            <a:off x="1115616" y="4437112"/>
            <a:ext cx="6624736" cy="369332"/>
          </a:xfrm>
          <a:prstGeom prst="rect">
            <a:avLst/>
          </a:prstGeom>
          <a:noFill/>
        </p:spPr>
        <p:txBody>
          <a:bodyPr wrap="square" rtlCol="0">
            <a:spAutoFit/>
          </a:bodyPr>
          <a:lstStyle/>
          <a:p>
            <a:endParaRPr lang="tr-TR" dirty="0"/>
          </a:p>
        </p:txBody>
      </p:sp>
      <p:sp>
        <p:nvSpPr>
          <p:cNvPr id="8" name="7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785794"/>
            <a:ext cx="8650561"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Dikdörtgen"/>
          <p:cNvSpPr/>
          <p:nvPr/>
        </p:nvSpPr>
        <p:spPr>
          <a:xfrm>
            <a:off x="357158" y="1000108"/>
            <a:ext cx="8786842" cy="4524315"/>
          </a:xfrm>
          <a:prstGeom prst="rect">
            <a:avLst/>
          </a:prstGeom>
        </p:spPr>
        <p:txBody>
          <a:bodyPr wrap="square">
            <a:spAutoFit/>
          </a:bodyPr>
          <a:lstStyle/>
          <a:p>
            <a:r>
              <a:rPr lang="tr-TR" b="1" dirty="0" smtClean="0"/>
              <a:t>Bilişsel iletişim araçları</a:t>
            </a:r>
            <a:r>
              <a:rPr lang="tr-TR" dirty="0" smtClean="0"/>
              <a:t>: Sanal bir ortamda, bilgi  teknolojilerini kullanılarak gerçekleştirilen, bireysel veya toplu iletişim araçlarıdır. </a:t>
            </a:r>
          </a:p>
          <a:p>
            <a:r>
              <a:rPr lang="tr-TR" dirty="0" smtClean="0">
                <a:solidFill>
                  <a:srgbClr val="002060"/>
                </a:solidFill>
              </a:rPr>
              <a:t>e-postalar-Formlar-chatler-messengerlar-web kameralar-bloglar vs</a:t>
            </a:r>
          </a:p>
          <a:p>
            <a:endParaRPr lang="tr-TR" dirty="0" smtClean="0">
              <a:solidFill>
                <a:srgbClr val="002060"/>
              </a:solidFill>
            </a:endParaRPr>
          </a:p>
          <a:p>
            <a:r>
              <a:rPr lang="tr-TR" b="1" dirty="0" smtClean="0"/>
              <a:t>Görsel-İşitsel iletişim araçları</a:t>
            </a:r>
            <a:r>
              <a:rPr lang="tr-TR" dirty="0" smtClean="0"/>
              <a:t>: Göz ve Kulağımıza hitap eden, </a:t>
            </a:r>
            <a:r>
              <a:rPr lang="tr-TR" dirty="0" err="1" smtClean="0"/>
              <a:t>multimedya</a:t>
            </a:r>
            <a:r>
              <a:rPr lang="tr-TR" dirty="0" smtClean="0"/>
              <a:t> teknolojilerini kullanan, iletişim araçlarıdır. (Örneğin </a:t>
            </a:r>
            <a:r>
              <a:rPr lang="tr-TR" dirty="0" err="1" smtClean="0"/>
              <a:t>tv</a:t>
            </a:r>
            <a:r>
              <a:rPr lang="tr-TR" dirty="0" smtClean="0"/>
              <a:t> sinema, radyo vs..)</a:t>
            </a:r>
          </a:p>
          <a:p>
            <a:endParaRPr lang="tr-TR" dirty="0" smtClean="0"/>
          </a:p>
          <a:p>
            <a:r>
              <a:rPr lang="tr-TR" b="1" dirty="0" smtClean="0"/>
              <a:t>Telekomünikasyon iletişim araçları</a:t>
            </a:r>
            <a:r>
              <a:rPr lang="tr-TR" dirty="0" smtClean="0"/>
              <a:t> : Göz ve kulağa hitap eden, elektrik, elektronik / elektromanyetik, optik teknolojileri kullanarak gerçekleştirilen iletişim araçlarıdır.(Örneğin telefon, cep telefonu, </a:t>
            </a:r>
            <a:r>
              <a:rPr lang="tr-TR" dirty="0" err="1" smtClean="0"/>
              <a:t>fax</a:t>
            </a:r>
            <a:r>
              <a:rPr lang="tr-TR" dirty="0" smtClean="0"/>
              <a:t>, </a:t>
            </a:r>
            <a:r>
              <a:rPr lang="tr-TR" dirty="0" err="1" smtClean="0"/>
              <a:t>telex</a:t>
            </a:r>
            <a:r>
              <a:rPr lang="tr-TR" dirty="0" smtClean="0"/>
              <a:t>,vs..)</a:t>
            </a:r>
          </a:p>
          <a:p>
            <a:endParaRPr lang="tr-TR" dirty="0" smtClean="0"/>
          </a:p>
          <a:p>
            <a:r>
              <a:rPr lang="tr-TR" b="1" dirty="0" err="1" smtClean="0"/>
              <a:t>Kali</a:t>
            </a:r>
            <a:r>
              <a:rPr lang="tr-TR" b="1" dirty="0" smtClean="0"/>
              <a:t>-Grafik iletişim araçları</a:t>
            </a:r>
            <a:r>
              <a:rPr lang="tr-TR" dirty="0" smtClean="0"/>
              <a:t>: Yazı ve çizi ile oluşturularak formatlandırılan ve basım - yayım araçları ile yapılan iletişimdir(Gazeteler, dergiler, afişler, el ilanları, tabelalar,mektuplar, notlar, kitaplar,vs.)</a:t>
            </a:r>
          </a:p>
          <a:p>
            <a:endParaRPr lang="tr-TR" dirty="0" smtClean="0"/>
          </a:p>
          <a:p>
            <a:endParaRPr lang="tr-TR"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mailbox-on-the-single-tree-wallpaper,1366x768,62543.jpg"/>
          <p:cNvPicPr>
            <a:picLocks noChangeAspect="1"/>
          </p:cNvPicPr>
          <p:nvPr/>
        </p:nvPicPr>
        <p:blipFill>
          <a:blip r:embed="rId2" cstate="print"/>
          <a:stretch>
            <a:fillRect/>
          </a:stretch>
        </p:blipFill>
        <p:spPr>
          <a:xfrm>
            <a:off x="0" y="0"/>
            <a:ext cx="9144000" cy="6858000"/>
          </a:xfrm>
          <a:prstGeom prst="rect">
            <a:avLst/>
          </a:prstGeom>
        </p:spPr>
      </p:pic>
      <p:sp>
        <p:nvSpPr>
          <p:cNvPr id="7" name="6 Metin kutusu"/>
          <p:cNvSpPr txBox="1"/>
          <p:nvPr/>
        </p:nvSpPr>
        <p:spPr>
          <a:xfrm>
            <a:off x="1115616" y="4437112"/>
            <a:ext cx="6624736" cy="369332"/>
          </a:xfrm>
          <a:prstGeom prst="rect">
            <a:avLst/>
          </a:prstGeom>
          <a:noFill/>
        </p:spPr>
        <p:txBody>
          <a:bodyPr wrap="square" rtlCol="0">
            <a:spAutoFit/>
          </a:bodyPr>
          <a:lstStyle/>
          <a:p>
            <a:endParaRPr lang="tr-TR" dirty="0"/>
          </a:p>
        </p:txBody>
      </p:sp>
      <p:sp>
        <p:nvSpPr>
          <p:cNvPr id="8" name="7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785794"/>
            <a:ext cx="8650561"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Dikdörtgen"/>
          <p:cNvSpPr/>
          <p:nvPr/>
        </p:nvSpPr>
        <p:spPr>
          <a:xfrm>
            <a:off x="357158" y="1000108"/>
            <a:ext cx="8786842" cy="3477875"/>
          </a:xfrm>
          <a:prstGeom prst="rect">
            <a:avLst/>
          </a:prstGeom>
        </p:spPr>
        <p:txBody>
          <a:bodyPr wrap="square">
            <a:spAutoFit/>
          </a:bodyPr>
          <a:lstStyle/>
          <a:p>
            <a:r>
              <a:rPr lang="tr-TR" sz="2000" b="1" dirty="0" smtClean="0"/>
              <a:t>Organizasyon </a:t>
            </a:r>
            <a:r>
              <a:rPr lang="tr-TR" sz="2000" b="1" dirty="0" smtClean="0"/>
              <a:t>haberleşme </a:t>
            </a:r>
            <a:r>
              <a:rPr lang="tr-TR" sz="2000" b="1" dirty="0" smtClean="0"/>
              <a:t>araçları</a:t>
            </a:r>
            <a:r>
              <a:rPr lang="tr-TR" sz="2000" dirty="0" smtClean="0"/>
              <a:t>:</a:t>
            </a:r>
            <a:r>
              <a:rPr lang="tr-TR" sz="2400" dirty="0" smtClean="0"/>
              <a:t> </a:t>
            </a:r>
            <a:r>
              <a:rPr lang="tr-TR" sz="2000" dirty="0" smtClean="0"/>
              <a:t>Ekipler aracılığıyla gerçekleştirilen , kişi veya topluma aktarılacak mesajları tanıtım - eğlence - eğitim - gezme - tüketme adına ileten etkinliklerin sağladığı iletişimin araçlarıdır.</a:t>
            </a:r>
          </a:p>
          <a:p>
            <a:r>
              <a:rPr lang="tr-TR" sz="2000" dirty="0" smtClean="0"/>
              <a:t>(Fuarlar, marketing konserleri, defileler, konferanslar vs.)</a:t>
            </a:r>
          </a:p>
          <a:p>
            <a:endParaRPr lang="tr-TR" sz="2000" dirty="0" smtClean="0"/>
          </a:p>
          <a:p>
            <a:endParaRPr lang="tr-TR" sz="2000" dirty="0" smtClean="0"/>
          </a:p>
          <a:p>
            <a:r>
              <a:rPr lang="tr-TR" sz="2000" b="1" dirty="0" smtClean="0"/>
              <a:t>Sanatsal iletişim araçları</a:t>
            </a:r>
            <a:r>
              <a:rPr lang="tr-TR" sz="2000" dirty="0" smtClean="0"/>
              <a:t>: İster plastik, ister estetik olsun her türlü sanat faaliyeti veya </a:t>
            </a:r>
            <a:r>
              <a:rPr lang="tr-TR" sz="2000" dirty="0" smtClean="0"/>
              <a:t>sanatçı </a:t>
            </a:r>
            <a:r>
              <a:rPr lang="tr-TR" sz="2000" dirty="0" smtClean="0"/>
              <a:t>ile sağlanacak iletişimin araçlarıdır: </a:t>
            </a:r>
          </a:p>
          <a:p>
            <a:r>
              <a:rPr lang="tr-TR" sz="2000" dirty="0" smtClean="0"/>
              <a:t>(Dans, resim, müzik, şarkı, sergi, konser, tiyatro, defile, heykel, seramik, vs)</a:t>
            </a:r>
          </a:p>
          <a:p>
            <a:endParaRPr lang="tr-TR" dirty="0" smtClean="0"/>
          </a:p>
          <a:p>
            <a:endParaRPr lang="tr-TR" dirty="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Ampül-Resmi-800x600.jpg"/>
          <p:cNvPicPr>
            <a:picLocks noChangeAspect="1"/>
          </p:cNvPicPr>
          <p:nvPr/>
        </p:nvPicPr>
        <p:blipFill>
          <a:blip r:embed="rId2" cstate="print"/>
          <a:stretch>
            <a:fillRect/>
          </a:stretch>
        </p:blipFill>
        <p:spPr>
          <a:xfrm>
            <a:off x="144016" y="116632"/>
            <a:ext cx="8820472" cy="6615354"/>
          </a:xfrm>
          <a:prstGeom prst="rect">
            <a:avLst/>
          </a:prstGeom>
        </p:spPr>
      </p:pic>
      <p:pic>
        <p:nvPicPr>
          <p:cNvPr id="5" name="Object 2" descr="npo000009"/>
          <p:cNvPicPr>
            <a:picLocks noChangeArrowheads="1"/>
          </p:cNvPicPr>
          <p:nvPr/>
        </p:nvPicPr>
        <p:blipFill>
          <a:blip r:embed="rId3"/>
          <a:srcRect/>
          <a:stretch>
            <a:fillRect/>
          </a:stretch>
        </p:blipFill>
        <p:spPr bwMode="auto">
          <a:xfrm>
            <a:off x="500034" y="428604"/>
            <a:ext cx="7162800" cy="1993900"/>
          </a:xfrm>
          <a:prstGeom prst="rect">
            <a:avLst/>
          </a:prstGeom>
          <a:noFill/>
          <a:ln w="9525" algn="ctr">
            <a:noFill/>
            <a:miter lim="800000"/>
            <a:headEnd type="none" w="sm" len="sm"/>
            <a:tailEnd type="none" w="sm" len="sm"/>
          </a:ln>
          <a:effectLst/>
        </p:spPr>
      </p:pic>
      <p:sp>
        <p:nvSpPr>
          <p:cNvPr id="6" name="5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695"/>
            <a:ext cx="9144000" cy="4840656"/>
          </a:xfrm>
          <a:prstGeom prst="rect">
            <a:avLst/>
          </a:prstGeom>
        </p:spPr>
      </p:pic>
      <p:sp>
        <p:nvSpPr>
          <p:cNvPr id="8" name="7 Metin kutusu"/>
          <p:cNvSpPr txBox="1"/>
          <p:nvPr/>
        </p:nvSpPr>
        <p:spPr>
          <a:xfrm>
            <a:off x="759397" y="388865"/>
            <a:ext cx="7625206" cy="523220"/>
          </a:xfrm>
          <a:prstGeom prst="rect">
            <a:avLst/>
          </a:prstGeom>
          <a:noFill/>
        </p:spPr>
        <p:txBody>
          <a:bodyPr wrap="square" rtlCol="0">
            <a:spAutoFit/>
          </a:bodyPr>
          <a:lstStyle/>
          <a:p>
            <a:pPr algn="ctr"/>
            <a:r>
              <a:rPr lang="tr-TR" sz="2800" dirty="0" smtClean="0">
                <a:solidFill>
                  <a:schemeClr val="tx2"/>
                </a:solidFill>
              </a:rPr>
              <a:t>HABERLEŞME/İLETİŞİM</a:t>
            </a:r>
            <a:endParaRPr lang="tr-TR" sz="2800" dirty="0">
              <a:solidFill>
                <a:srgbClr val="FF0000"/>
              </a:solidFill>
            </a:endParaRPr>
          </a:p>
        </p:txBody>
      </p:sp>
      <p:sp>
        <p:nvSpPr>
          <p:cNvPr id="10" name="9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10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Dikdörtgen 3"/>
          <p:cNvSpPr/>
          <p:nvPr/>
        </p:nvSpPr>
        <p:spPr>
          <a:xfrm>
            <a:off x="1331640" y="2426857"/>
            <a:ext cx="1296144" cy="1200329"/>
          </a:xfrm>
          <a:prstGeom prst="rect">
            <a:avLst/>
          </a:prstGeom>
        </p:spPr>
        <p:txBody>
          <a:bodyPr wrap="square">
            <a:spAutoFit/>
          </a:bodyPr>
          <a:lstStyle/>
          <a:p>
            <a:r>
              <a:rPr lang="tr-TR" dirty="0">
                <a:solidFill>
                  <a:srgbClr val="0070C0"/>
                </a:solidFill>
              </a:rPr>
              <a:t>Duygu </a:t>
            </a:r>
            <a:endParaRPr lang="tr-TR" dirty="0" smtClean="0">
              <a:solidFill>
                <a:srgbClr val="0070C0"/>
              </a:solidFill>
            </a:endParaRPr>
          </a:p>
          <a:p>
            <a:r>
              <a:rPr lang="tr-TR" dirty="0" smtClean="0">
                <a:solidFill>
                  <a:srgbClr val="0070C0"/>
                </a:solidFill>
              </a:rPr>
              <a:t>düşünce </a:t>
            </a:r>
          </a:p>
          <a:p>
            <a:r>
              <a:rPr lang="tr-TR" dirty="0" smtClean="0">
                <a:solidFill>
                  <a:srgbClr val="0070C0"/>
                </a:solidFill>
              </a:rPr>
              <a:t>tutum ve</a:t>
            </a:r>
          </a:p>
          <a:p>
            <a:r>
              <a:rPr lang="tr-TR" dirty="0" smtClean="0">
                <a:solidFill>
                  <a:srgbClr val="0070C0"/>
                </a:solidFill>
              </a:rPr>
              <a:t>kanaatlerin </a:t>
            </a:r>
            <a:endParaRPr lang="tr-TR" dirty="0">
              <a:solidFill>
                <a:srgbClr val="0070C0"/>
              </a:solidFill>
            </a:endParaRPr>
          </a:p>
        </p:txBody>
      </p:sp>
      <p:sp>
        <p:nvSpPr>
          <p:cNvPr id="5" name="Dikdörtgen 4"/>
          <p:cNvSpPr/>
          <p:nvPr/>
        </p:nvSpPr>
        <p:spPr>
          <a:xfrm>
            <a:off x="2948639" y="1266028"/>
            <a:ext cx="3658887" cy="646331"/>
          </a:xfrm>
          <a:prstGeom prst="rect">
            <a:avLst/>
          </a:prstGeom>
        </p:spPr>
        <p:txBody>
          <a:bodyPr wrap="none">
            <a:spAutoFit/>
          </a:bodyPr>
          <a:lstStyle/>
          <a:p>
            <a:r>
              <a:rPr lang="tr-TR" dirty="0">
                <a:solidFill>
                  <a:srgbClr val="0070C0"/>
                </a:solidFill>
              </a:rPr>
              <a:t>sözlü ve sözsüz semboller </a:t>
            </a:r>
            <a:r>
              <a:rPr lang="tr-TR" dirty="0" smtClean="0">
                <a:solidFill>
                  <a:srgbClr val="0070C0"/>
                </a:solidFill>
              </a:rPr>
              <a:t>aracılığıyla </a:t>
            </a:r>
          </a:p>
          <a:p>
            <a:r>
              <a:rPr lang="tr-TR" dirty="0" smtClean="0">
                <a:solidFill>
                  <a:srgbClr val="0070C0"/>
                </a:solidFill>
              </a:rPr>
              <a:t>göndericiden </a:t>
            </a:r>
            <a:r>
              <a:rPr lang="tr-TR" dirty="0">
                <a:solidFill>
                  <a:srgbClr val="0070C0"/>
                </a:solidFill>
              </a:rPr>
              <a:t>alıcıya iletilmesi</a:t>
            </a:r>
            <a:r>
              <a:rPr lang="tr-TR" dirty="0" smtClean="0">
                <a:solidFill>
                  <a:srgbClr val="0070C0"/>
                </a:solidFill>
              </a:rPr>
              <a:t> </a:t>
            </a:r>
            <a:endParaRPr lang="tr-TR" dirty="0">
              <a:solidFill>
                <a:srgbClr val="0070C0"/>
              </a:solidFill>
            </a:endParaRPr>
          </a:p>
        </p:txBody>
      </p:sp>
      <p:sp>
        <p:nvSpPr>
          <p:cNvPr id="6" name="Dikdörtgen 5"/>
          <p:cNvSpPr/>
          <p:nvPr/>
        </p:nvSpPr>
        <p:spPr>
          <a:xfrm>
            <a:off x="6696236" y="2426857"/>
            <a:ext cx="2323047" cy="1754326"/>
          </a:xfrm>
          <a:prstGeom prst="rect">
            <a:avLst/>
          </a:prstGeom>
        </p:spPr>
        <p:txBody>
          <a:bodyPr wrap="square">
            <a:spAutoFit/>
          </a:bodyPr>
          <a:lstStyle/>
          <a:p>
            <a:r>
              <a:rPr lang="tr-TR" dirty="0"/>
              <a:t>alıcının </a:t>
            </a:r>
            <a:r>
              <a:rPr lang="tr-TR" dirty="0" smtClean="0"/>
              <a:t>da</a:t>
            </a:r>
          </a:p>
          <a:p>
            <a:r>
              <a:rPr lang="tr-TR" dirty="0" smtClean="0"/>
              <a:t> </a:t>
            </a:r>
            <a:r>
              <a:rPr lang="tr-TR" dirty="0"/>
              <a:t>bunları </a:t>
            </a:r>
            <a:endParaRPr lang="tr-TR" dirty="0" smtClean="0"/>
          </a:p>
          <a:p>
            <a:r>
              <a:rPr lang="tr-TR" i="1" dirty="0" smtClean="0"/>
              <a:t>biyolojik</a:t>
            </a:r>
            <a:r>
              <a:rPr lang="tr-TR" dirty="0" smtClean="0"/>
              <a:t> </a:t>
            </a:r>
            <a:r>
              <a:rPr lang="tr-TR" dirty="0"/>
              <a:t>ve </a:t>
            </a:r>
            <a:endParaRPr lang="tr-TR" dirty="0" smtClean="0"/>
          </a:p>
          <a:p>
            <a:r>
              <a:rPr lang="tr-TR" i="1" dirty="0" err="1" smtClean="0"/>
              <a:t>psiko</a:t>
            </a:r>
            <a:r>
              <a:rPr lang="tr-TR" i="1" dirty="0" smtClean="0"/>
              <a:t>-sosyal</a:t>
            </a:r>
            <a:r>
              <a:rPr lang="tr-TR" dirty="0" smtClean="0"/>
              <a:t> </a:t>
            </a:r>
            <a:r>
              <a:rPr lang="tr-TR" dirty="0"/>
              <a:t>süreçlerden </a:t>
            </a:r>
            <a:endParaRPr lang="tr-TR" dirty="0" smtClean="0"/>
          </a:p>
          <a:p>
            <a:r>
              <a:rPr lang="tr-TR" dirty="0" smtClean="0"/>
              <a:t>geçirerek</a:t>
            </a:r>
            <a:endParaRPr lang="tr-TR" dirty="0"/>
          </a:p>
        </p:txBody>
      </p:sp>
      <p:sp>
        <p:nvSpPr>
          <p:cNvPr id="7" name="Dikdörtgen 6"/>
          <p:cNvSpPr/>
          <p:nvPr/>
        </p:nvSpPr>
        <p:spPr>
          <a:xfrm>
            <a:off x="2872592" y="5301208"/>
            <a:ext cx="3398816" cy="369332"/>
          </a:xfrm>
          <a:prstGeom prst="rect">
            <a:avLst/>
          </a:prstGeom>
        </p:spPr>
        <p:txBody>
          <a:bodyPr wrap="none">
            <a:spAutoFit/>
          </a:bodyPr>
          <a:lstStyle/>
          <a:p>
            <a:r>
              <a:rPr lang="tr-TR" dirty="0">
                <a:solidFill>
                  <a:srgbClr val="7030A0"/>
                </a:solidFill>
              </a:rPr>
              <a:t>tekrar göndericiye iletme sürecidir</a:t>
            </a:r>
          </a:p>
        </p:txBody>
      </p:sp>
      <p:cxnSp>
        <p:nvCxnSpPr>
          <p:cNvPr id="15" name="Düz Ok Bağlayıcısı 14"/>
          <p:cNvCxnSpPr>
            <a:stCxn id="4" idx="0"/>
          </p:cNvCxnSpPr>
          <p:nvPr/>
        </p:nvCxnSpPr>
        <p:spPr>
          <a:xfrm flipV="1">
            <a:off x="1979712" y="1700808"/>
            <a:ext cx="892880" cy="72604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Düz Ok Bağlayıcısı 18"/>
          <p:cNvCxnSpPr/>
          <p:nvPr/>
        </p:nvCxnSpPr>
        <p:spPr>
          <a:xfrm>
            <a:off x="5868144" y="1589193"/>
            <a:ext cx="739382" cy="5436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H="1">
            <a:off x="5508104" y="4181183"/>
            <a:ext cx="1656184" cy="10480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4 Köşeli Çift Ayraç"/>
          <p:cNvSpPr/>
          <p:nvPr/>
        </p:nvSpPr>
        <p:spPr>
          <a:xfrm>
            <a:off x="6084168"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Metin kutusu"/>
          <p:cNvSpPr txBox="1"/>
          <p:nvPr/>
        </p:nvSpPr>
        <p:spPr>
          <a:xfrm>
            <a:off x="1115616" y="4437112"/>
            <a:ext cx="6624736" cy="369332"/>
          </a:xfrm>
          <a:prstGeom prst="rect">
            <a:avLst/>
          </a:prstGeom>
          <a:noFill/>
        </p:spPr>
        <p:txBody>
          <a:bodyPr wrap="square" rtlCol="0">
            <a:spAutoFit/>
          </a:bodyPr>
          <a:lstStyle/>
          <a:p>
            <a:endParaRPr lang="tr-TR"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785794"/>
            <a:ext cx="8650561"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Dikdörtgen"/>
          <p:cNvSpPr/>
          <p:nvPr/>
        </p:nvSpPr>
        <p:spPr>
          <a:xfrm>
            <a:off x="357158" y="1000108"/>
            <a:ext cx="8786842" cy="738664"/>
          </a:xfrm>
          <a:prstGeom prst="rect">
            <a:avLst/>
          </a:prstGeom>
        </p:spPr>
        <p:txBody>
          <a:bodyPr wrap="square">
            <a:spAutoFit/>
          </a:bodyPr>
          <a:lstStyle/>
          <a:p>
            <a:r>
              <a:rPr lang="tr-TR" sz="2400" b="1" dirty="0" smtClean="0"/>
              <a:t>ÖRGÜTSEL HABERLEŞME</a:t>
            </a:r>
          </a:p>
          <a:p>
            <a:endParaRPr lang="tr-TR" dirty="0" smtClean="0">
              <a:solidFill>
                <a:srgbClr val="002060"/>
              </a:solidFill>
            </a:endParaRPr>
          </a:p>
        </p:txBody>
      </p:sp>
      <p:sp>
        <p:nvSpPr>
          <p:cNvPr id="3" name="Metin kutusu 2"/>
          <p:cNvSpPr txBox="1"/>
          <p:nvPr/>
        </p:nvSpPr>
        <p:spPr>
          <a:xfrm>
            <a:off x="460200" y="1876659"/>
            <a:ext cx="2592288" cy="400110"/>
          </a:xfrm>
          <a:prstGeom prst="rect">
            <a:avLst/>
          </a:prstGeom>
          <a:noFill/>
        </p:spPr>
        <p:txBody>
          <a:bodyPr wrap="square" rtlCol="0">
            <a:spAutoFit/>
          </a:bodyPr>
          <a:lstStyle/>
          <a:p>
            <a:r>
              <a:rPr lang="tr-TR" sz="2000" b="1" dirty="0" smtClean="0">
                <a:solidFill>
                  <a:srgbClr val="002060"/>
                </a:solidFill>
              </a:rPr>
              <a:t>A</a:t>
            </a:r>
            <a:r>
              <a:rPr lang="tr-TR" b="1" dirty="0" smtClean="0"/>
              <a:t>-FORMEL HABERLEŞME</a:t>
            </a:r>
          </a:p>
        </p:txBody>
      </p:sp>
      <p:sp>
        <p:nvSpPr>
          <p:cNvPr id="16" name="22 Akış Çizelgesi: İşlem"/>
          <p:cNvSpPr/>
          <p:nvPr/>
        </p:nvSpPr>
        <p:spPr>
          <a:xfrm>
            <a:off x="469824" y="2492896"/>
            <a:ext cx="45719" cy="9988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3 Dikdörtgen"/>
          <p:cNvSpPr/>
          <p:nvPr/>
        </p:nvSpPr>
        <p:spPr>
          <a:xfrm>
            <a:off x="469824" y="3481263"/>
            <a:ext cx="21203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4 Dikdörtgen"/>
          <p:cNvSpPr/>
          <p:nvPr/>
        </p:nvSpPr>
        <p:spPr>
          <a:xfrm>
            <a:off x="467544" y="2456469"/>
            <a:ext cx="2143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611560" y="3337247"/>
            <a:ext cx="1868218" cy="369332"/>
          </a:xfrm>
          <a:prstGeom prst="rect">
            <a:avLst/>
          </a:prstGeom>
          <a:noFill/>
        </p:spPr>
        <p:txBody>
          <a:bodyPr wrap="square" rtlCol="0">
            <a:spAutoFit/>
          </a:bodyPr>
          <a:lstStyle/>
          <a:p>
            <a:r>
              <a:rPr lang="tr-TR" dirty="0" smtClean="0"/>
              <a:t>Dikey Haberleşme</a:t>
            </a:r>
            <a:endParaRPr lang="tr-TR" dirty="0"/>
          </a:p>
        </p:txBody>
      </p:sp>
      <p:sp>
        <p:nvSpPr>
          <p:cNvPr id="23" name="Metin kutusu 22"/>
          <p:cNvSpPr txBox="1"/>
          <p:nvPr/>
        </p:nvSpPr>
        <p:spPr>
          <a:xfrm>
            <a:off x="611560" y="2276872"/>
            <a:ext cx="2412268" cy="369332"/>
          </a:xfrm>
          <a:prstGeom prst="rect">
            <a:avLst/>
          </a:prstGeom>
          <a:noFill/>
        </p:spPr>
        <p:txBody>
          <a:bodyPr wrap="square" rtlCol="0">
            <a:spAutoFit/>
          </a:bodyPr>
          <a:lstStyle/>
          <a:p>
            <a:r>
              <a:rPr lang="tr-TR" dirty="0" smtClean="0"/>
              <a:t>Yatay Haberleşme</a:t>
            </a:r>
            <a:endParaRPr lang="tr-TR" dirty="0"/>
          </a:p>
        </p:txBody>
      </p:sp>
      <p:sp>
        <p:nvSpPr>
          <p:cNvPr id="25" name="22 Akış Çizelgesi: İşlem"/>
          <p:cNvSpPr/>
          <p:nvPr/>
        </p:nvSpPr>
        <p:spPr>
          <a:xfrm>
            <a:off x="2702072" y="3337247"/>
            <a:ext cx="45719" cy="35719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3 Dikdörtgen"/>
          <p:cNvSpPr/>
          <p:nvPr/>
        </p:nvSpPr>
        <p:spPr>
          <a:xfrm>
            <a:off x="2724930" y="3337247"/>
            <a:ext cx="18917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4 Dikdörtgen"/>
          <p:cNvSpPr/>
          <p:nvPr/>
        </p:nvSpPr>
        <p:spPr>
          <a:xfrm>
            <a:off x="2747790" y="3687995"/>
            <a:ext cx="166315" cy="52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4 Dikdörtgen"/>
          <p:cNvSpPr/>
          <p:nvPr/>
        </p:nvSpPr>
        <p:spPr>
          <a:xfrm>
            <a:off x="2483768" y="3507552"/>
            <a:ext cx="2143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2843808" y="3265239"/>
            <a:ext cx="1868218" cy="307777"/>
          </a:xfrm>
          <a:prstGeom prst="rect">
            <a:avLst/>
          </a:prstGeom>
          <a:noFill/>
        </p:spPr>
        <p:txBody>
          <a:bodyPr wrap="square" rtlCol="0">
            <a:spAutoFit/>
          </a:bodyPr>
          <a:lstStyle/>
          <a:p>
            <a:r>
              <a:rPr lang="tr-TR" sz="1400" dirty="0" smtClean="0"/>
              <a:t>Yukarıdan Aşağıya</a:t>
            </a:r>
            <a:endParaRPr lang="tr-TR" sz="1400" dirty="0"/>
          </a:p>
        </p:txBody>
      </p:sp>
      <p:sp>
        <p:nvSpPr>
          <p:cNvPr id="30" name="Metin kutusu 29"/>
          <p:cNvSpPr txBox="1"/>
          <p:nvPr/>
        </p:nvSpPr>
        <p:spPr>
          <a:xfrm>
            <a:off x="2843808" y="3625279"/>
            <a:ext cx="1868218" cy="307777"/>
          </a:xfrm>
          <a:prstGeom prst="rect">
            <a:avLst/>
          </a:prstGeom>
          <a:noFill/>
        </p:spPr>
        <p:txBody>
          <a:bodyPr wrap="square" rtlCol="0">
            <a:spAutoFit/>
          </a:bodyPr>
          <a:lstStyle/>
          <a:p>
            <a:r>
              <a:rPr lang="tr-TR" sz="1400" dirty="0" smtClean="0"/>
              <a:t>Aşağıdan Yukarıya</a:t>
            </a:r>
            <a:endParaRPr lang="tr-TR" sz="1400" dirty="0"/>
          </a:p>
        </p:txBody>
      </p:sp>
      <p:sp>
        <p:nvSpPr>
          <p:cNvPr id="32" name="22 Akış Çizelgesi: İşlem"/>
          <p:cNvSpPr/>
          <p:nvPr/>
        </p:nvSpPr>
        <p:spPr>
          <a:xfrm>
            <a:off x="5870424" y="2420888"/>
            <a:ext cx="45719" cy="3566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23 Dikdörtgen"/>
          <p:cNvSpPr/>
          <p:nvPr/>
        </p:nvSpPr>
        <p:spPr>
          <a:xfrm>
            <a:off x="5894423" y="2754640"/>
            <a:ext cx="26175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23 Dikdörtgen"/>
          <p:cNvSpPr/>
          <p:nvPr/>
        </p:nvSpPr>
        <p:spPr>
          <a:xfrm>
            <a:off x="5894423" y="2420888"/>
            <a:ext cx="26175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24 Dikdörtgen"/>
          <p:cNvSpPr/>
          <p:nvPr/>
        </p:nvSpPr>
        <p:spPr>
          <a:xfrm>
            <a:off x="467544" y="2879225"/>
            <a:ext cx="2143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Metin kutusu 38"/>
          <p:cNvSpPr txBox="1"/>
          <p:nvPr/>
        </p:nvSpPr>
        <p:spPr>
          <a:xfrm>
            <a:off x="611560" y="2708920"/>
            <a:ext cx="2412268" cy="369332"/>
          </a:xfrm>
          <a:prstGeom prst="rect">
            <a:avLst/>
          </a:prstGeom>
          <a:noFill/>
        </p:spPr>
        <p:txBody>
          <a:bodyPr wrap="square" rtlCol="0">
            <a:spAutoFit/>
          </a:bodyPr>
          <a:lstStyle/>
          <a:p>
            <a:r>
              <a:rPr lang="tr-TR" dirty="0" smtClean="0"/>
              <a:t>Çapraz Haberleşme</a:t>
            </a:r>
            <a:endParaRPr lang="tr-TR" dirty="0"/>
          </a:p>
        </p:txBody>
      </p:sp>
      <p:sp>
        <p:nvSpPr>
          <p:cNvPr id="40" name="Dikdörtgen 39"/>
          <p:cNvSpPr/>
          <p:nvPr/>
        </p:nvSpPr>
        <p:spPr>
          <a:xfrm>
            <a:off x="5710886" y="1876762"/>
            <a:ext cx="2755178" cy="400110"/>
          </a:xfrm>
          <a:prstGeom prst="rect">
            <a:avLst/>
          </a:prstGeom>
        </p:spPr>
        <p:txBody>
          <a:bodyPr wrap="none">
            <a:spAutoFit/>
          </a:bodyPr>
          <a:lstStyle/>
          <a:p>
            <a:r>
              <a:rPr lang="tr-TR" sz="2000" b="1" dirty="0" smtClean="0">
                <a:solidFill>
                  <a:srgbClr val="002060"/>
                </a:solidFill>
              </a:rPr>
              <a:t>B</a:t>
            </a:r>
            <a:r>
              <a:rPr lang="tr-TR" b="1" dirty="0" smtClean="0"/>
              <a:t>-İNFORMEL HABERLEŞME</a:t>
            </a:r>
            <a:endParaRPr lang="tr-TR" b="1" dirty="0"/>
          </a:p>
        </p:txBody>
      </p:sp>
      <p:sp>
        <p:nvSpPr>
          <p:cNvPr id="41" name="Metin kutusu 40"/>
          <p:cNvSpPr txBox="1"/>
          <p:nvPr/>
        </p:nvSpPr>
        <p:spPr>
          <a:xfrm>
            <a:off x="6120172" y="2204864"/>
            <a:ext cx="2412268" cy="369332"/>
          </a:xfrm>
          <a:prstGeom prst="rect">
            <a:avLst/>
          </a:prstGeom>
          <a:noFill/>
        </p:spPr>
        <p:txBody>
          <a:bodyPr wrap="square" rtlCol="0">
            <a:spAutoFit/>
          </a:bodyPr>
          <a:lstStyle/>
          <a:p>
            <a:r>
              <a:rPr lang="tr-TR" dirty="0" smtClean="0"/>
              <a:t>Fısıltı</a:t>
            </a:r>
            <a:endParaRPr lang="tr-TR" dirty="0"/>
          </a:p>
        </p:txBody>
      </p:sp>
      <p:sp>
        <p:nvSpPr>
          <p:cNvPr id="42" name="Metin kutusu 41"/>
          <p:cNvSpPr txBox="1"/>
          <p:nvPr/>
        </p:nvSpPr>
        <p:spPr>
          <a:xfrm>
            <a:off x="6120172" y="2564904"/>
            <a:ext cx="2412268" cy="369332"/>
          </a:xfrm>
          <a:prstGeom prst="rect">
            <a:avLst/>
          </a:prstGeom>
          <a:noFill/>
        </p:spPr>
        <p:txBody>
          <a:bodyPr wrap="square" rtlCol="0">
            <a:spAutoFit/>
          </a:bodyPr>
          <a:lstStyle/>
          <a:p>
            <a:r>
              <a:rPr lang="tr-TR" dirty="0" smtClean="0"/>
              <a:t>Dedikodu</a:t>
            </a:r>
            <a:endParaRPr lang="tr-TR" dirty="0"/>
          </a:p>
        </p:txBody>
      </p:sp>
    </p:spTree>
    <p:extLst>
      <p:ext uri="{BB962C8B-B14F-4D97-AF65-F5344CB8AC3E}">
        <p14:creationId xmlns:p14="http://schemas.microsoft.com/office/powerpoint/2010/main" val="3356850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4 Köşeli Çift Ayraç"/>
          <p:cNvSpPr/>
          <p:nvPr/>
        </p:nvSpPr>
        <p:spPr>
          <a:xfrm>
            <a:off x="6084168"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Metin kutusu"/>
          <p:cNvSpPr txBox="1"/>
          <p:nvPr/>
        </p:nvSpPr>
        <p:spPr>
          <a:xfrm>
            <a:off x="1115616" y="4437112"/>
            <a:ext cx="6624736" cy="369332"/>
          </a:xfrm>
          <a:prstGeom prst="rect">
            <a:avLst/>
          </a:prstGeom>
          <a:noFill/>
        </p:spPr>
        <p:txBody>
          <a:bodyPr wrap="square" rtlCol="0">
            <a:spAutoFit/>
          </a:bodyPr>
          <a:lstStyle/>
          <a:p>
            <a:endParaRPr lang="tr-TR"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785794"/>
            <a:ext cx="8650561"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Dikdörtgen"/>
          <p:cNvSpPr/>
          <p:nvPr/>
        </p:nvSpPr>
        <p:spPr>
          <a:xfrm>
            <a:off x="357158" y="1000108"/>
            <a:ext cx="8786842" cy="3877985"/>
          </a:xfrm>
          <a:prstGeom prst="rect">
            <a:avLst/>
          </a:prstGeom>
        </p:spPr>
        <p:txBody>
          <a:bodyPr wrap="square">
            <a:spAutoFit/>
          </a:bodyPr>
          <a:lstStyle/>
          <a:p>
            <a:r>
              <a:rPr lang="tr-TR" sz="2400" b="1" dirty="0" smtClean="0"/>
              <a:t>ÖRGÜTSEL HABERLEŞME</a:t>
            </a:r>
          </a:p>
          <a:p>
            <a:endParaRPr lang="tr-TR" sz="2400" dirty="0" smtClean="0"/>
          </a:p>
          <a:p>
            <a:r>
              <a:rPr lang="tr-TR" sz="2000" b="1" dirty="0" smtClean="0">
                <a:solidFill>
                  <a:srgbClr val="002060"/>
                </a:solidFill>
              </a:rPr>
              <a:t>Örgüt </a:t>
            </a:r>
            <a:r>
              <a:rPr lang="tr-TR" sz="2000" b="1" dirty="0" smtClean="0">
                <a:solidFill>
                  <a:srgbClr val="002060"/>
                </a:solidFill>
              </a:rPr>
              <a:t>içi iletişimde</a:t>
            </a:r>
            <a:r>
              <a:rPr lang="tr-TR" sz="2000" dirty="0" smtClean="0"/>
              <a:t>; </a:t>
            </a:r>
            <a:r>
              <a:rPr lang="tr-TR" sz="2000" i="1" dirty="0" smtClean="0"/>
              <a:t>biçimsel ve biçimsel olmayan örgüt yapısına bağlı olarak (</a:t>
            </a:r>
            <a:r>
              <a:rPr lang="tr-TR" sz="2000" i="1" dirty="0" smtClean="0">
                <a:solidFill>
                  <a:srgbClr val="F1650F"/>
                </a:solidFill>
              </a:rPr>
              <a:t>yukarıdan aşağıya, aşağıdan yukarıya, yatay iletişim</a:t>
            </a:r>
            <a:r>
              <a:rPr lang="tr-TR" sz="2000" i="1" dirty="0" smtClean="0"/>
              <a:t>) </a:t>
            </a:r>
            <a:r>
              <a:rPr lang="tr-TR" sz="2000" b="1" dirty="0" smtClean="0">
                <a:solidFill>
                  <a:srgbClr val="002060"/>
                </a:solidFill>
              </a:rPr>
              <a:t>örgüt dışında ise </a:t>
            </a:r>
            <a:r>
              <a:rPr lang="tr-TR" sz="2000" i="1" dirty="0" smtClean="0"/>
              <a:t>(</a:t>
            </a:r>
            <a:r>
              <a:rPr lang="tr-TR" sz="2000" i="1" dirty="0" smtClean="0">
                <a:solidFill>
                  <a:srgbClr val="F1650F"/>
                </a:solidFill>
              </a:rPr>
              <a:t>halkla ilişkiler, satış, reklam vb</a:t>
            </a:r>
            <a:r>
              <a:rPr lang="tr-TR" sz="2000" i="1" dirty="0" smtClean="0"/>
              <a:t>.) şeklinde ayrımlar yapılabilir. </a:t>
            </a:r>
            <a:endParaRPr lang="tr-TR" sz="2000" i="1" dirty="0" smtClean="0"/>
          </a:p>
          <a:p>
            <a:endParaRPr lang="tr-TR" sz="2000" i="1" dirty="0"/>
          </a:p>
          <a:p>
            <a:r>
              <a:rPr lang="tr-TR" sz="2000" dirty="0" smtClean="0"/>
              <a:t>Örgüt </a:t>
            </a:r>
            <a:r>
              <a:rPr lang="tr-TR" sz="2000" dirty="0" smtClean="0"/>
              <a:t>amaçlarına etkin ve kısa sürede ulaşmak için, üst kademelerle alt kademeler arasında emir ve bilgi akışını sağlayan iletişim kanallarının sağlıklı işlemesi gerekir. Organizasyonun biçimsel ve biçimsel olmayan yapısına bağlı olarak organizasyonlarda iletişim sistemi iki alt sistemi içerdiğinden söz etmiştik. Bunlar;  Biçimsel iletişim sistemi,  Biçimsel olmayan iletişim sistemidir.</a:t>
            </a:r>
          </a:p>
          <a:p>
            <a:endParaRPr lang="tr-TR" dirty="0">
              <a:solidFill>
                <a:srgbClr val="002060"/>
              </a:solidFill>
            </a:endParaRPr>
          </a:p>
        </p:txBody>
      </p:sp>
    </p:spTree>
    <p:extLst>
      <p:ext uri="{BB962C8B-B14F-4D97-AF65-F5344CB8AC3E}">
        <p14:creationId xmlns:p14="http://schemas.microsoft.com/office/powerpoint/2010/main" val="4111786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ws_Bug_and_chameleon_1280x1024-172726_630x330.jpg"/>
          <p:cNvPicPr>
            <a:picLocks noChangeAspect="1"/>
          </p:cNvPicPr>
          <p:nvPr/>
        </p:nvPicPr>
        <p:blipFill>
          <a:blip r:embed="rId2" cstate="print"/>
          <a:stretch>
            <a:fillRect/>
          </a:stretch>
        </p:blipFill>
        <p:spPr>
          <a:xfrm>
            <a:off x="70992" y="785794"/>
            <a:ext cx="9073008" cy="4752528"/>
          </a:xfrm>
          <a:prstGeom prst="rect">
            <a:avLst/>
          </a:prstGeom>
        </p:spPr>
      </p:pic>
      <p:sp>
        <p:nvSpPr>
          <p:cNvPr id="6" name="4 Köşeli Çift Ayraç"/>
          <p:cNvSpPr/>
          <p:nvPr/>
        </p:nvSpPr>
        <p:spPr>
          <a:xfrm>
            <a:off x="6084168"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Metin kutusu"/>
          <p:cNvSpPr txBox="1"/>
          <p:nvPr/>
        </p:nvSpPr>
        <p:spPr>
          <a:xfrm>
            <a:off x="1115616" y="4437112"/>
            <a:ext cx="6624736" cy="369332"/>
          </a:xfrm>
          <a:prstGeom prst="rect">
            <a:avLst/>
          </a:prstGeom>
          <a:noFill/>
        </p:spPr>
        <p:txBody>
          <a:bodyPr wrap="square" rtlCol="0">
            <a:spAutoFit/>
          </a:bodyPr>
          <a:lstStyle/>
          <a:p>
            <a:endParaRPr lang="tr-TR" dirty="0"/>
          </a:p>
        </p:txBody>
      </p:sp>
      <p:sp>
        <p:nvSpPr>
          <p:cNvPr id="12" name="11 Dikdörtgen"/>
          <p:cNvSpPr/>
          <p:nvPr/>
        </p:nvSpPr>
        <p:spPr>
          <a:xfrm>
            <a:off x="357158" y="1000108"/>
            <a:ext cx="8786842" cy="3847207"/>
          </a:xfrm>
          <a:prstGeom prst="rect">
            <a:avLst/>
          </a:prstGeom>
        </p:spPr>
        <p:txBody>
          <a:bodyPr wrap="square">
            <a:spAutoFit/>
          </a:bodyPr>
          <a:lstStyle/>
          <a:p>
            <a:r>
              <a:rPr lang="tr-TR" sz="2400" dirty="0" smtClean="0">
                <a:solidFill>
                  <a:srgbClr val="FFFF00"/>
                </a:solidFill>
              </a:rPr>
              <a:t>BİÇİMSEL İLETİŞİM SİSTEMİ: </a:t>
            </a:r>
          </a:p>
          <a:p>
            <a:r>
              <a:rPr lang="tr-TR" sz="2000" dirty="0" smtClean="0">
                <a:solidFill>
                  <a:srgbClr val="FFFF00"/>
                </a:solidFill>
              </a:rPr>
              <a:t>Biçimsel organizasyon yapısına bağlı olarak ortaya çıkan iletişim ilişkilerini ve kanallarını içerir. </a:t>
            </a:r>
          </a:p>
          <a:p>
            <a:endParaRPr lang="tr-TR" sz="2000" dirty="0" smtClean="0">
              <a:solidFill>
                <a:srgbClr val="FFFF00"/>
              </a:solidFill>
            </a:endParaRPr>
          </a:p>
          <a:p>
            <a:r>
              <a:rPr lang="tr-TR" sz="2000" dirty="0" smtClean="0">
                <a:solidFill>
                  <a:srgbClr val="FFFF00"/>
                </a:solidFill>
              </a:rPr>
              <a:t>-Bu kanallar, organizasyon içinde ve organizasyonla çevresi arasındaki bilgi ve mesaj alışverişini sağlamak üzere, örgütleme süreci içinde belirlenmiştir.</a:t>
            </a:r>
          </a:p>
          <a:p>
            <a:endParaRPr lang="tr-TR" sz="2000" dirty="0" smtClean="0">
              <a:solidFill>
                <a:srgbClr val="FFFF00"/>
              </a:solidFill>
            </a:endParaRPr>
          </a:p>
          <a:p>
            <a:pPr>
              <a:buFontTx/>
              <a:buChar char="-"/>
            </a:pPr>
            <a:r>
              <a:rPr lang="tr-TR" sz="2000" dirty="0" smtClean="0">
                <a:solidFill>
                  <a:srgbClr val="FFFF00"/>
                </a:solidFill>
              </a:rPr>
              <a:t>Tipik olarak, organizasyon şemasındaki dikey ve yatay hatlar, biçimsel iletişim kanallarını gösterir. </a:t>
            </a:r>
          </a:p>
          <a:p>
            <a:pPr>
              <a:buFontTx/>
              <a:buChar char="-"/>
            </a:pPr>
            <a:endParaRPr lang="tr-TR" sz="2000" dirty="0" smtClean="0">
              <a:solidFill>
                <a:srgbClr val="FFFF00"/>
              </a:solidFill>
            </a:endParaRPr>
          </a:p>
          <a:p>
            <a:pPr>
              <a:buFontTx/>
              <a:buChar char="-"/>
            </a:pPr>
            <a:r>
              <a:rPr lang="tr-TR" sz="2000" dirty="0" smtClean="0">
                <a:solidFill>
                  <a:srgbClr val="FFFF00"/>
                </a:solidFill>
              </a:rPr>
              <a:t>Ancak, organizasyon şeması, biçimsel organizasyonu tam olarak göstermediği gibi, tüm biçimsel iletişim ilişkilerini ve kanallarını da içermez</a:t>
            </a:r>
            <a:r>
              <a:rPr lang="tr-TR" sz="2000" dirty="0" smtClean="0"/>
              <a:t>.</a:t>
            </a:r>
            <a:endParaRPr lang="tr-TR" sz="2400" b="1" dirty="0" smtClean="0"/>
          </a:p>
        </p:txBody>
      </p:sp>
    </p:spTree>
    <p:extLst>
      <p:ext uri="{BB962C8B-B14F-4D97-AF65-F5344CB8AC3E}">
        <p14:creationId xmlns:p14="http://schemas.microsoft.com/office/powerpoint/2010/main" val="3356850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9489"/>
            <a:ext cx="9144000" cy="4705815"/>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9" y="188640"/>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 Köşeli Çift Ayraç"/>
          <p:cNvSpPr/>
          <p:nvPr/>
        </p:nvSpPr>
        <p:spPr>
          <a:xfrm>
            <a:off x="6084168"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Metin kutusu 8"/>
          <p:cNvSpPr txBox="1"/>
          <p:nvPr/>
        </p:nvSpPr>
        <p:spPr>
          <a:xfrm>
            <a:off x="395536" y="260648"/>
            <a:ext cx="7272808" cy="400110"/>
          </a:xfrm>
          <a:prstGeom prst="rect">
            <a:avLst/>
          </a:prstGeom>
          <a:noFill/>
        </p:spPr>
        <p:txBody>
          <a:bodyPr wrap="square" rtlCol="0">
            <a:spAutoFit/>
          </a:bodyPr>
          <a:lstStyle/>
          <a:p>
            <a:r>
              <a:rPr lang="tr-TR" sz="2000" dirty="0" smtClean="0">
                <a:solidFill>
                  <a:srgbClr val="0070C0"/>
                </a:solidFill>
                <a:latin typeface="+mj-lt"/>
              </a:rPr>
              <a:t>İYİ BİR HABERLEŞMEYİ SAĞLAYAN KOŞULLAR</a:t>
            </a:r>
            <a:endParaRPr lang="tr-TR" sz="2000" dirty="0">
              <a:solidFill>
                <a:srgbClr val="0070C0"/>
              </a:solidFill>
              <a:latin typeface="+mj-lt"/>
            </a:endParaRPr>
          </a:p>
        </p:txBody>
      </p:sp>
      <p:sp>
        <p:nvSpPr>
          <p:cNvPr id="10" name="Metin kutusu 9"/>
          <p:cNvSpPr txBox="1"/>
          <p:nvPr/>
        </p:nvSpPr>
        <p:spPr>
          <a:xfrm>
            <a:off x="323528" y="836712"/>
            <a:ext cx="8352928" cy="584775"/>
          </a:xfrm>
          <a:prstGeom prst="rect">
            <a:avLst/>
          </a:prstGeom>
          <a:noFill/>
        </p:spPr>
        <p:txBody>
          <a:bodyPr wrap="square" rtlCol="0">
            <a:spAutoFit/>
          </a:bodyPr>
          <a:lstStyle/>
          <a:p>
            <a:r>
              <a:rPr lang="tr-TR" sz="1600" dirty="0" smtClean="0"/>
              <a:t>- Dilin anlaşılır biçimde tanımlanması                        - Çoklu </a:t>
            </a:r>
            <a:r>
              <a:rPr lang="tr-TR" sz="1600" dirty="0"/>
              <a:t>kanal </a:t>
            </a:r>
            <a:r>
              <a:rPr lang="tr-TR" sz="1600" dirty="0" smtClean="0"/>
              <a:t>kullanılması</a:t>
            </a:r>
          </a:p>
          <a:p>
            <a:r>
              <a:rPr lang="tr-TR" sz="1600" dirty="0" smtClean="0"/>
              <a:t>- Simgelerin benzer biçimde tanımlanması               - Geri bildirim sisteminin kullanılması</a:t>
            </a:r>
          </a:p>
        </p:txBody>
      </p:sp>
    </p:spTree>
    <p:extLst>
      <p:ext uri="{BB962C8B-B14F-4D97-AF65-F5344CB8AC3E}">
        <p14:creationId xmlns:p14="http://schemas.microsoft.com/office/powerpoint/2010/main" val="324581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2060848"/>
            <a:ext cx="8610600" cy="4127500"/>
          </a:xfrm>
          <a:prstGeom prst="rect">
            <a:avLst/>
          </a:prstGeom>
        </p:spPr>
      </p:pic>
      <p:sp>
        <p:nvSpPr>
          <p:cNvPr id="5" name="4 Köşeli Çift Ayraç"/>
          <p:cNvSpPr/>
          <p:nvPr/>
        </p:nvSpPr>
        <p:spPr>
          <a:xfrm>
            <a:off x="6084168"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1" y="332656"/>
            <a:ext cx="86106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611560" y="548680"/>
            <a:ext cx="7920880" cy="369332"/>
          </a:xfrm>
          <a:prstGeom prst="rect">
            <a:avLst/>
          </a:prstGeom>
          <a:noFill/>
        </p:spPr>
        <p:txBody>
          <a:bodyPr wrap="square" rtlCol="0">
            <a:spAutoFit/>
          </a:bodyPr>
          <a:lstStyle/>
          <a:p>
            <a:endParaRPr lang="tr-TR" dirty="0"/>
          </a:p>
        </p:txBody>
      </p:sp>
      <p:sp>
        <p:nvSpPr>
          <p:cNvPr id="10" name="Metin kutusu 9"/>
          <p:cNvSpPr txBox="1"/>
          <p:nvPr/>
        </p:nvSpPr>
        <p:spPr>
          <a:xfrm>
            <a:off x="395536" y="260648"/>
            <a:ext cx="7272808" cy="400110"/>
          </a:xfrm>
          <a:prstGeom prst="rect">
            <a:avLst/>
          </a:prstGeom>
          <a:noFill/>
        </p:spPr>
        <p:txBody>
          <a:bodyPr wrap="square" rtlCol="0">
            <a:spAutoFit/>
          </a:bodyPr>
          <a:lstStyle/>
          <a:p>
            <a:r>
              <a:rPr lang="tr-TR" sz="2000" dirty="0" smtClean="0">
                <a:solidFill>
                  <a:srgbClr val="0070C0"/>
                </a:solidFill>
                <a:latin typeface="+mj-lt"/>
              </a:rPr>
              <a:t>ETKİLİ İLETİŞİMİN OLUŞMASINI ENGELLEYEN ENGELLER</a:t>
            </a:r>
            <a:endParaRPr lang="tr-TR" sz="2000" dirty="0">
              <a:solidFill>
                <a:srgbClr val="0070C0"/>
              </a:solidFill>
              <a:latin typeface="+mj-lt"/>
            </a:endParaRPr>
          </a:p>
        </p:txBody>
      </p:sp>
      <p:sp>
        <p:nvSpPr>
          <p:cNvPr id="11" name="Metin kutusu 10"/>
          <p:cNvSpPr txBox="1"/>
          <p:nvPr/>
        </p:nvSpPr>
        <p:spPr>
          <a:xfrm>
            <a:off x="611560" y="692696"/>
            <a:ext cx="4320480" cy="1600438"/>
          </a:xfrm>
          <a:prstGeom prst="rect">
            <a:avLst/>
          </a:prstGeom>
          <a:noFill/>
        </p:spPr>
        <p:txBody>
          <a:bodyPr wrap="square" rtlCol="0">
            <a:spAutoFit/>
          </a:bodyPr>
          <a:lstStyle/>
          <a:p>
            <a:r>
              <a:rPr lang="tr-TR" sz="1400" dirty="0" smtClean="0"/>
              <a:t>-Psikolojik etkiler</a:t>
            </a:r>
          </a:p>
          <a:p>
            <a:r>
              <a:rPr lang="tr-TR" sz="1400" dirty="0" smtClean="0"/>
              <a:t>-Kültürel Engeller</a:t>
            </a:r>
          </a:p>
          <a:p>
            <a:r>
              <a:rPr lang="tr-TR" sz="1400" dirty="0" smtClean="0"/>
              <a:t>-Semantik Engeller(dil yazı simgelerdeki sistem engelleri)</a:t>
            </a:r>
          </a:p>
          <a:p>
            <a:r>
              <a:rPr lang="tr-TR" sz="1400" dirty="0" smtClean="0"/>
              <a:t>-Çevresel Engeller</a:t>
            </a:r>
          </a:p>
          <a:p>
            <a:r>
              <a:rPr lang="tr-TR" sz="1400" dirty="0" smtClean="0"/>
              <a:t>-Mekanik Engeller</a:t>
            </a:r>
          </a:p>
          <a:p>
            <a:r>
              <a:rPr lang="tr-TR" sz="1400" dirty="0" smtClean="0"/>
              <a:t>-Stilistik engeller (şive, diyalekt)</a:t>
            </a:r>
          </a:p>
          <a:p>
            <a:r>
              <a:rPr lang="tr-TR" sz="1400" dirty="0" smtClean="0"/>
              <a:t>-Didaktik-Metodik Engeller</a:t>
            </a:r>
          </a:p>
        </p:txBody>
      </p:sp>
      <p:sp>
        <p:nvSpPr>
          <p:cNvPr id="12" name="Dikdörtgen 11"/>
          <p:cNvSpPr/>
          <p:nvPr/>
        </p:nvSpPr>
        <p:spPr>
          <a:xfrm>
            <a:off x="5148064" y="605006"/>
            <a:ext cx="4572000" cy="1815882"/>
          </a:xfrm>
          <a:prstGeom prst="rect">
            <a:avLst/>
          </a:prstGeom>
        </p:spPr>
        <p:txBody>
          <a:bodyPr>
            <a:spAutoFit/>
          </a:bodyPr>
          <a:lstStyle/>
          <a:p>
            <a:r>
              <a:rPr lang="tr-TR" sz="1400" dirty="0"/>
              <a:t>-Statü ve Roller</a:t>
            </a:r>
          </a:p>
          <a:p>
            <a:r>
              <a:rPr lang="tr-TR" sz="1400" dirty="0"/>
              <a:t>-Korunma</a:t>
            </a:r>
          </a:p>
          <a:p>
            <a:r>
              <a:rPr lang="tr-TR" sz="1400" dirty="0"/>
              <a:t>-Alan</a:t>
            </a:r>
          </a:p>
          <a:p>
            <a:r>
              <a:rPr lang="tr-TR" sz="1400" dirty="0"/>
              <a:t>-Hiyerarşi</a:t>
            </a:r>
          </a:p>
          <a:p>
            <a:r>
              <a:rPr lang="tr-TR" sz="1400" dirty="0"/>
              <a:t>-Uyutma</a:t>
            </a:r>
          </a:p>
          <a:p>
            <a:r>
              <a:rPr lang="tr-TR" sz="1400" dirty="0"/>
              <a:t>-Sınırlama</a:t>
            </a:r>
          </a:p>
          <a:p>
            <a:r>
              <a:rPr lang="tr-TR" sz="1400" dirty="0"/>
              <a:t>-Mesajın Yapısı ve Niteliği</a:t>
            </a:r>
          </a:p>
          <a:p>
            <a:r>
              <a:rPr lang="tr-TR" sz="1400" dirty="0"/>
              <a:t>-Geri Bildirim Yetersizlikleri</a:t>
            </a:r>
            <a:endParaRPr lang="tr-TR" sz="1400" dirty="0"/>
          </a:p>
        </p:txBody>
      </p:sp>
    </p:spTree>
    <p:extLst>
      <p:ext uri="{BB962C8B-B14F-4D97-AF65-F5344CB8AC3E}">
        <p14:creationId xmlns:p14="http://schemas.microsoft.com/office/powerpoint/2010/main" val="235393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u.jpg"/>
          <p:cNvPicPr>
            <a:picLocks noGrp="1" noChangeAspect="1"/>
          </p:cNvPicPr>
          <p:nvPr>
            <p:ph idx="1"/>
          </p:nvPr>
        </p:nvPicPr>
        <p:blipFill>
          <a:blip r:embed="rId2" cstate="print"/>
          <a:stretch>
            <a:fillRect/>
          </a:stretch>
        </p:blipFill>
        <p:spPr>
          <a:xfrm>
            <a:off x="0" y="1652688"/>
            <a:ext cx="9144000" cy="5205312"/>
          </a:xfrm>
        </p:spPr>
      </p:pic>
      <p:sp>
        <p:nvSpPr>
          <p:cNvPr id="5" name="4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8 Oval"/>
          <p:cNvSpPr/>
          <p:nvPr/>
        </p:nvSpPr>
        <p:spPr>
          <a:xfrm rot="20472851">
            <a:off x="355679" y="3820420"/>
            <a:ext cx="576064" cy="2304256"/>
          </a:xfrm>
          <a:prstGeom prst="ellipse">
            <a:avLst/>
          </a:prstGeom>
          <a:solidFill>
            <a:srgbClr val="F92F0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4430C"/>
              </a:solidFill>
            </a:endParaRPr>
          </a:p>
        </p:txBody>
      </p:sp>
      <p:sp>
        <p:nvSpPr>
          <p:cNvPr id="10" name="9 Oval"/>
          <p:cNvSpPr/>
          <p:nvPr/>
        </p:nvSpPr>
        <p:spPr>
          <a:xfrm>
            <a:off x="899592" y="6165304"/>
            <a:ext cx="576064" cy="548680"/>
          </a:xfrm>
          <a:prstGeom prst="ellipse">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Bulut"/>
          <p:cNvSpPr/>
          <p:nvPr/>
        </p:nvSpPr>
        <p:spPr>
          <a:xfrm rot="1144454">
            <a:off x="2410301" y="-4894"/>
            <a:ext cx="6447126" cy="2837021"/>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Oval"/>
          <p:cNvSpPr/>
          <p:nvPr/>
        </p:nvSpPr>
        <p:spPr>
          <a:xfrm>
            <a:off x="7380312" y="3573016"/>
            <a:ext cx="432048" cy="3600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Oval"/>
          <p:cNvSpPr/>
          <p:nvPr/>
        </p:nvSpPr>
        <p:spPr>
          <a:xfrm>
            <a:off x="7740352" y="3068960"/>
            <a:ext cx="576064" cy="3600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Oval"/>
          <p:cNvSpPr/>
          <p:nvPr/>
        </p:nvSpPr>
        <p:spPr>
          <a:xfrm>
            <a:off x="7740352" y="2348880"/>
            <a:ext cx="792088" cy="57606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Metin kutusu"/>
          <p:cNvSpPr txBox="1"/>
          <p:nvPr/>
        </p:nvSpPr>
        <p:spPr>
          <a:xfrm rot="796710">
            <a:off x="3109380" y="1274467"/>
            <a:ext cx="5976664" cy="369332"/>
          </a:xfrm>
          <a:prstGeom prst="rect">
            <a:avLst/>
          </a:prstGeom>
          <a:noFill/>
        </p:spPr>
        <p:txBody>
          <a:bodyPr wrap="square" rtlCol="0">
            <a:spAutoFit/>
          </a:bodyPr>
          <a:lstStyle/>
          <a:p>
            <a:r>
              <a:rPr lang="tr-TR" b="1" dirty="0" smtClean="0">
                <a:solidFill>
                  <a:srgbClr val="EC6614"/>
                </a:solidFill>
              </a:rPr>
              <a:t>               DİNLEDİĞİNİZ   İÇİN   TEŞEKKÜRLER</a:t>
            </a:r>
            <a:endParaRPr lang="tr-TR" b="1" dirty="0">
              <a:solidFill>
                <a:srgbClr val="EC6614"/>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143500"/>
          </a:xfrm>
          <a:prstGeom prst="rect">
            <a:avLst/>
          </a:prstGeom>
        </p:spPr>
      </p:pic>
      <p:sp>
        <p:nvSpPr>
          <p:cNvPr id="11" name="10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003" y="980728"/>
            <a:ext cx="705678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Dikdörtgen"/>
          <p:cNvSpPr/>
          <p:nvPr/>
        </p:nvSpPr>
        <p:spPr>
          <a:xfrm>
            <a:off x="1300262" y="1124744"/>
            <a:ext cx="6584106" cy="1631216"/>
          </a:xfrm>
          <a:prstGeom prst="rect">
            <a:avLst/>
          </a:prstGeom>
        </p:spPr>
        <p:txBody>
          <a:bodyPr wrap="square">
            <a:spAutoFit/>
          </a:bodyPr>
          <a:lstStyle/>
          <a:p>
            <a:r>
              <a:rPr lang="tr-TR" sz="2000" b="1" dirty="0" smtClean="0">
                <a:solidFill>
                  <a:schemeClr val="tx2"/>
                </a:solidFill>
              </a:rPr>
              <a:t>Haberleşmenin çeşitli tanımlarına bakmamızda fayda var;</a:t>
            </a:r>
          </a:p>
          <a:p>
            <a:endParaRPr lang="tr-TR" sz="2000" b="1" dirty="0" smtClean="0"/>
          </a:p>
          <a:p>
            <a:r>
              <a:rPr lang="tr-TR" sz="2000" b="1" dirty="0" smtClean="0"/>
              <a:t>Masterson, Beebe ve Watson’ a göre : </a:t>
            </a:r>
            <a:r>
              <a:rPr lang="tr-TR" sz="2000" dirty="0" smtClean="0"/>
              <a:t>Sayesinde dünyayı anlamlı kıldığımız ve bu anlamı başkalarıyla paylaştığımız insani bir süreçtir.</a:t>
            </a:r>
            <a:endParaRPr lang="tr-TR" sz="2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50" y="3573016"/>
            <a:ext cx="3643274" cy="3169649"/>
          </a:xfrm>
          <a:prstGeom prst="rect">
            <a:avLst/>
          </a:prstGeom>
        </p:spPr>
      </p:pic>
      <p:sp>
        <p:nvSpPr>
          <p:cNvPr id="7" name="6 Dikdörtgen"/>
          <p:cNvSpPr/>
          <p:nvPr/>
        </p:nvSpPr>
        <p:spPr>
          <a:xfrm>
            <a:off x="683568" y="620688"/>
            <a:ext cx="8143932" cy="3231654"/>
          </a:xfrm>
          <a:prstGeom prst="rect">
            <a:avLst/>
          </a:prstGeom>
        </p:spPr>
        <p:txBody>
          <a:bodyPr wrap="square">
            <a:spAutoFit/>
          </a:bodyPr>
          <a:lstStyle/>
          <a:p>
            <a:r>
              <a:rPr lang="tr-TR" b="1" dirty="0" smtClean="0">
                <a:solidFill>
                  <a:schemeClr val="tx2"/>
                </a:solidFill>
              </a:rPr>
              <a:t>Diğer yandan yazılı kaynakların taranmasından sonra 4560 tane kullanımı olan haberleşme kavramının en çok kabul görenlerinden bir kaçı aşağıdaki gibidir.</a:t>
            </a:r>
          </a:p>
          <a:p>
            <a:endParaRPr lang="tr-TR" sz="2000" b="1" dirty="0" smtClean="0">
              <a:solidFill>
                <a:schemeClr val="tx2"/>
              </a:solidFill>
            </a:endParaRPr>
          </a:p>
          <a:p>
            <a:r>
              <a:rPr lang="tr-TR" dirty="0" smtClean="0"/>
              <a:t>Düşüncenin sözel olarak karşılıklı değiş-tokuşu.</a:t>
            </a:r>
          </a:p>
          <a:p>
            <a:endParaRPr lang="tr-TR" dirty="0" smtClean="0"/>
          </a:p>
          <a:p>
            <a:r>
              <a:rPr lang="tr-TR" dirty="0" smtClean="0"/>
              <a:t>Organizma düzeyinde bile olsa ortak davranışa olanak veren etkileşim.</a:t>
            </a:r>
          </a:p>
          <a:p>
            <a:endParaRPr lang="tr-TR" dirty="0" smtClean="0"/>
          </a:p>
          <a:p>
            <a:r>
              <a:rPr lang="tr-TR" dirty="0" smtClean="0"/>
              <a:t>Kaynaktan çıktıktan sonra, iletiyi alan için bir uyaran olan davranış:</a:t>
            </a:r>
          </a:p>
          <a:p>
            <a:endParaRPr lang="tr-TR" dirty="0" smtClean="0"/>
          </a:p>
          <a:p>
            <a:r>
              <a:rPr lang="tr-TR" dirty="0" smtClean="0"/>
              <a:t>Yaşayan bir evrenin parçalarının ilintilenmesi, bağlantılarının kurulması </a:t>
            </a:r>
            <a:r>
              <a:rPr lang="tr-TR" sz="2000" b="1" dirty="0" smtClean="0"/>
              <a:t>süreci.</a:t>
            </a:r>
          </a:p>
          <a:p>
            <a:endParaRPr lang="tr-TR" sz="2000" b="1" dirty="0" smtClean="0"/>
          </a:p>
        </p:txBody>
      </p:sp>
      <p:sp>
        <p:nvSpPr>
          <p:cNvPr id="11" name="10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çerik Yer Tutucusu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3999" cy="6574631"/>
          </a:xfrm>
          <a:prstGeom prst="rect">
            <a:avLst/>
          </a:prstGeom>
        </p:spPr>
      </p:pic>
      <p:sp>
        <p:nvSpPr>
          <p:cNvPr id="5" name="4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44" y="500042"/>
            <a:ext cx="8812079" cy="428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Metin kutusu"/>
          <p:cNvSpPr txBox="1"/>
          <p:nvPr/>
        </p:nvSpPr>
        <p:spPr>
          <a:xfrm>
            <a:off x="285720" y="785794"/>
            <a:ext cx="8286808" cy="461665"/>
          </a:xfrm>
          <a:prstGeom prst="rect">
            <a:avLst/>
          </a:prstGeom>
          <a:noFill/>
        </p:spPr>
        <p:txBody>
          <a:bodyPr wrap="square" rtlCol="0">
            <a:spAutoFit/>
          </a:bodyPr>
          <a:lstStyle/>
          <a:p>
            <a:r>
              <a:rPr lang="tr-TR" sz="2400" b="1" dirty="0" smtClean="0">
                <a:solidFill>
                  <a:schemeClr val="tx2"/>
                </a:solidFill>
              </a:rPr>
              <a:t>HABERLEŞMEYİ ZORUNLU KILAN NEDENLER</a:t>
            </a:r>
          </a:p>
        </p:txBody>
      </p:sp>
      <p:sp>
        <p:nvSpPr>
          <p:cNvPr id="14" name="13 Metin kutusu"/>
          <p:cNvSpPr txBox="1"/>
          <p:nvPr/>
        </p:nvSpPr>
        <p:spPr>
          <a:xfrm>
            <a:off x="500034" y="1512316"/>
            <a:ext cx="2428892" cy="369332"/>
          </a:xfrm>
          <a:prstGeom prst="rect">
            <a:avLst/>
          </a:prstGeom>
          <a:noFill/>
        </p:spPr>
        <p:txBody>
          <a:bodyPr wrap="square" rtlCol="0">
            <a:spAutoFit/>
          </a:bodyPr>
          <a:lstStyle/>
          <a:p>
            <a:r>
              <a:rPr lang="tr-TR" dirty="0" smtClean="0"/>
              <a:t>1-Çevrenin Genişlemesi</a:t>
            </a:r>
            <a:endParaRPr lang="tr-TR" dirty="0"/>
          </a:p>
        </p:txBody>
      </p:sp>
      <p:sp>
        <p:nvSpPr>
          <p:cNvPr id="15" name="14 Akış Çizelgesi: İşlem"/>
          <p:cNvSpPr/>
          <p:nvPr/>
        </p:nvSpPr>
        <p:spPr>
          <a:xfrm>
            <a:off x="2857488" y="1298002"/>
            <a:ext cx="45719"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Dikdörtgen"/>
          <p:cNvSpPr/>
          <p:nvPr/>
        </p:nvSpPr>
        <p:spPr>
          <a:xfrm>
            <a:off x="2857488" y="1298002"/>
            <a:ext cx="2857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2928926" y="1655192"/>
            <a:ext cx="2143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Dikdörtgen"/>
          <p:cNvSpPr/>
          <p:nvPr/>
        </p:nvSpPr>
        <p:spPr>
          <a:xfrm>
            <a:off x="2857488" y="2083820"/>
            <a:ext cx="285752"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Metin kutusu"/>
          <p:cNvSpPr txBox="1"/>
          <p:nvPr/>
        </p:nvSpPr>
        <p:spPr>
          <a:xfrm>
            <a:off x="3071802" y="1142984"/>
            <a:ext cx="1714512" cy="369332"/>
          </a:xfrm>
          <a:prstGeom prst="rect">
            <a:avLst/>
          </a:prstGeom>
          <a:noFill/>
        </p:spPr>
        <p:txBody>
          <a:bodyPr wrap="square" rtlCol="0">
            <a:spAutoFit/>
          </a:bodyPr>
          <a:lstStyle/>
          <a:p>
            <a:r>
              <a:rPr lang="tr-TR" dirty="0" smtClean="0"/>
              <a:t>Yatay</a:t>
            </a:r>
            <a:endParaRPr lang="tr-TR" dirty="0"/>
          </a:p>
        </p:txBody>
      </p:sp>
      <p:sp>
        <p:nvSpPr>
          <p:cNvPr id="20" name="19 Metin kutusu"/>
          <p:cNvSpPr txBox="1"/>
          <p:nvPr/>
        </p:nvSpPr>
        <p:spPr>
          <a:xfrm>
            <a:off x="3071802" y="1500174"/>
            <a:ext cx="1714512" cy="369332"/>
          </a:xfrm>
          <a:prstGeom prst="rect">
            <a:avLst/>
          </a:prstGeom>
          <a:noFill/>
        </p:spPr>
        <p:txBody>
          <a:bodyPr wrap="square" rtlCol="0">
            <a:spAutoFit/>
          </a:bodyPr>
          <a:lstStyle/>
          <a:p>
            <a:r>
              <a:rPr lang="tr-TR" dirty="0" smtClean="0"/>
              <a:t>Dikey </a:t>
            </a:r>
            <a:endParaRPr lang="tr-TR" dirty="0"/>
          </a:p>
        </p:txBody>
      </p:sp>
      <p:sp>
        <p:nvSpPr>
          <p:cNvPr id="21" name="20 Metin kutusu"/>
          <p:cNvSpPr txBox="1"/>
          <p:nvPr/>
        </p:nvSpPr>
        <p:spPr>
          <a:xfrm>
            <a:off x="3071802" y="1940944"/>
            <a:ext cx="1785950" cy="369332"/>
          </a:xfrm>
          <a:prstGeom prst="rect">
            <a:avLst/>
          </a:prstGeom>
          <a:noFill/>
        </p:spPr>
        <p:txBody>
          <a:bodyPr wrap="square" rtlCol="0">
            <a:spAutoFit/>
          </a:bodyPr>
          <a:lstStyle/>
          <a:p>
            <a:r>
              <a:rPr lang="tr-TR" dirty="0" smtClean="0"/>
              <a:t>Derinlemesine</a:t>
            </a:r>
            <a:endParaRPr lang="tr-TR" dirty="0"/>
          </a:p>
        </p:txBody>
      </p:sp>
      <p:sp>
        <p:nvSpPr>
          <p:cNvPr id="22" name="21 Metin kutusu"/>
          <p:cNvSpPr txBox="1"/>
          <p:nvPr/>
        </p:nvSpPr>
        <p:spPr>
          <a:xfrm>
            <a:off x="571472" y="2726762"/>
            <a:ext cx="5643602" cy="369332"/>
          </a:xfrm>
          <a:prstGeom prst="rect">
            <a:avLst/>
          </a:prstGeom>
          <a:noFill/>
        </p:spPr>
        <p:txBody>
          <a:bodyPr wrap="square" rtlCol="0">
            <a:spAutoFit/>
          </a:bodyPr>
          <a:lstStyle/>
          <a:p>
            <a:r>
              <a:rPr lang="tr-TR" dirty="0" smtClean="0"/>
              <a:t>2-Toplumsal Hayatta Yaşanan Değişimler</a:t>
            </a:r>
            <a:endParaRPr lang="tr-TR" dirty="0"/>
          </a:p>
        </p:txBody>
      </p:sp>
      <p:sp>
        <p:nvSpPr>
          <p:cNvPr id="23" name="22 Akış Çizelgesi: İşlem"/>
          <p:cNvSpPr/>
          <p:nvPr/>
        </p:nvSpPr>
        <p:spPr>
          <a:xfrm>
            <a:off x="4643438" y="2500306"/>
            <a:ext cx="45719"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Dikdörtgen"/>
          <p:cNvSpPr/>
          <p:nvPr/>
        </p:nvSpPr>
        <p:spPr>
          <a:xfrm>
            <a:off x="4643438" y="2500306"/>
            <a:ext cx="2857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24 Dikdörtgen"/>
          <p:cNvSpPr/>
          <p:nvPr/>
        </p:nvSpPr>
        <p:spPr>
          <a:xfrm>
            <a:off x="4714876" y="2857496"/>
            <a:ext cx="21431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5 Dikdörtgen"/>
          <p:cNvSpPr/>
          <p:nvPr/>
        </p:nvSpPr>
        <p:spPr>
          <a:xfrm>
            <a:off x="4643438" y="3286124"/>
            <a:ext cx="285752"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6 Metin kutusu"/>
          <p:cNvSpPr txBox="1"/>
          <p:nvPr/>
        </p:nvSpPr>
        <p:spPr>
          <a:xfrm>
            <a:off x="4857752" y="2285992"/>
            <a:ext cx="3571900" cy="369332"/>
          </a:xfrm>
          <a:prstGeom prst="rect">
            <a:avLst/>
          </a:prstGeom>
          <a:noFill/>
        </p:spPr>
        <p:txBody>
          <a:bodyPr wrap="square" rtlCol="0">
            <a:spAutoFit/>
          </a:bodyPr>
          <a:lstStyle/>
          <a:p>
            <a:r>
              <a:rPr lang="tr-TR" dirty="0" smtClean="0"/>
              <a:t>Yaşam biçimlerinin değişmesi</a:t>
            </a:r>
            <a:endParaRPr lang="tr-TR" dirty="0"/>
          </a:p>
        </p:txBody>
      </p:sp>
      <p:sp>
        <p:nvSpPr>
          <p:cNvPr id="28" name="27 Metin kutusu"/>
          <p:cNvSpPr txBox="1"/>
          <p:nvPr/>
        </p:nvSpPr>
        <p:spPr>
          <a:xfrm>
            <a:off x="4857752" y="2702478"/>
            <a:ext cx="3500462" cy="369332"/>
          </a:xfrm>
          <a:prstGeom prst="rect">
            <a:avLst/>
          </a:prstGeom>
          <a:noFill/>
        </p:spPr>
        <p:txBody>
          <a:bodyPr wrap="square" rtlCol="0">
            <a:spAutoFit/>
          </a:bodyPr>
          <a:lstStyle/>
          <a:p>
            <a:r>
              <a:rPr lang="tr-TR" dirty="0" smtClean="0"/>
              <a:t>Ekonomik katkı ve etkiler</a:t>
            </a:r>
            <a:endParaRPr lang="tr-TR" dirty="0"/>
          </a:p>
        </p:txBody>
      </p:sp>
      <p:sp>
        <p:nvSpPr>
          <p:cNvPr id="29" name="28 Metin kutusu"/>
          <p:cNvSpPr txBox="1"/>
          <p:nvPr/>
        </p:nvSpPr>
        <p:spPr>
          <a:xfrm>
            <a:off x="4857752" y="3131106"/>
            <a:ext cx="3643338" cy="369332"/>
          </a:xfrm>
          <a:prstGeom prst="rect">
            <a:avLst/>
          </a:prstGeom>
          <a:noFill/>
        </p:spPr>
        <p:txBody>
          <a:bodyPr wrap="square" rtlCol="0">
            <a:spAutoFit/>
          </a:bodyPr>
          <a:lstStyle/>
          <a:p>
            <a:r>
              <a:rPr lang="tr-TR" dirty="0" smtClean="0"/>
              <a:t>Kurumların kişisel olmaktan çıkması</a:t>
            </a:r>
            <a:endParaRPr lang="tr-TR" dirty="0"/>
          </a:p>
        </p:txBody>
      </p:sp>
      <p:sp>
        <p:nvSpPr>
          <p:cNvPr id="30" name="29 Metin kutusu"/>
          <p:cNvSpPr txBox="1"/>
          <p:nvPr/>
        </p:nvSpPr>
        <p:spPr>
          <a:xfrm>
            <a:off x="571472" y="3857628"/>
            <a:ext cx="3857652" cy="369332"/>
          </a:xfrm>
          <a:prstGeom prst="rect">
            <a:avLst/>
          </a:prstGeom>
          <a:noFill/>
        </p:spPr>
        <p:txBody>
          <a:bodyPr wrap="square" rtlCol="0">
            <a:spAutoFit/>
          </a:bodyPr>
          <a:lstStyle/>
          <a:p>
            <a:r>
              <a:rPr lang="tr-TR" dirty="0" smtClean="0"/>
              <a:t>3-Psikoloji Nedenler</a:t>
            </a:r>
            <a:endParaRPr lang="tr-TR" dirty="0"/>
          </a:p>
        </p:txBody>
      </p:sp>
    </p:spTree>
    <p:extLst>
      <p:ext uri="{BB962C8B-B14F-4D97-AF65-F5344CB8AC3E}">
        <p14:creationId xmlns:p14="http://schemas.microsoft.com/office/powerpoint/2010/main" val="298403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5820"/>
            <a:ext cx="9144000" cy="5143500"/>
          </a:xfrm>
          <a:prstGeom prst="rect">
            <a:avLst/>
          </a:prstGeo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144000" cy="147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3 Metin kutusu"/>
          <p:cNvSpPr txBox="1"/>
          <p:nvPr/>
        </p:nvSpPr>
        <p:spPr>
          <a:xfrm>
            <a:off x="1187624" y="868650"/>
            <a:ext cx="3919999" cy="400110"/>
          </a:xfrm>
          <a:prstGeom prst="rect">
            <a:avLst/>
          </a:prstGeom>
          <a:noFill/>
        </p:spPr>
        <p:txBody>
          <a:bodyPr wrap="square" rtlCol="0">
            <a:spAutoFit/>
          </a:bodyPr>
          <a:lstStyle/>
          <a:p>
            <a:r>
              <a:rPr lang="tr-TR" sz="2000" dirty="0" smtClean="0"/>
              <a:t>1-Çevrenin Genişlemesi</a:t>
            </a:r>
            <a:endParaRPr lang="tr-TR" sz="2000" dirty="0"/>
          </a:p>
        </p:txBody>
      </p:sp>
      <p:sp>
        <p:nvSpPr>
          <p:cNvPr id="6" name="14 Akış Çizelgesi: İşlem"/>
          <p:cNvSpPr/>
          <p:nvPr/>
        </p:nvSpPr>
        <p:spPr>
          <a:xfrm>
            <a:off x="3793421" y="692696"/>
            <a:ext cx="73786"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7" name="15 Dikdörtgen"/>
          <p:cNvSpPr/>
          <p:nvPr/>
        </p:nvSpPr>
        <p:spPr>
          <a:xfrm>
            <a:off x="3793421" y="692696"/>
            <a:ext cx="4476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8" name="16 Dikdörtgen"/>
          <p:cNvSpPr/>
          <p:nvPr/>
        </p:nvSpPr>
        <p:spPr>
          <a:xfrm>
            <a:off x="3875531" y="1049886"/>
            <a:ext cx="34588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9" name="17 Dikdörtgen"/>
          <p:cNvSpPr/>
          <p:nvPr/>
        </p:nvSpPr>
        <p:spPr>
          <a:xfrm>
            <a:off x="3830314" y="1478514"/>
            <a:ext cx="410775"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solidFill>
                <a:schemeClr val="tx1"/>
              </a:solidFill>
            </a:endParaRPr>
          </a:p>
        </p:txBody>
      </p:sp>
      <p:sp>
        <p:nvSpPr>
          <p:cNvPr id="10" name="18 Metin kutusu"/>
          <p:cNvSpPr txBox="1"/>
          <p:nvPr/>
        </p:nvSpPr>
        <p:spPr>
          <a:xfrm>
            <a:off x="4236139" y="476672"/>
            <a:ext cx="2767058" cy="400110"/>
          </a:xfrm>
          <a:prstGeom prst="rect">
            <a:avLst/>
          </a:prstGeom>
          <a:noFill/>
        </p:spPr>
        <p:txBody>
          <a:bodyPr wrap="square" rtlCol="0">
            <a:spAutoFit/>
          </a:bodyPr>
          <a:lstStyle/>
          <a:p>
            <a:r>
              <a:rPr lang="tr-TR" sz="2000" dirty="0" smtClean="0"/>
              <a:t>Yatay</a:t>
            </a:r>
            <a:endParaRPr lang="tr-TR" sz="2000" dirty="0"/>
          </a:p>
        </p:txBody>
      </p:sp>
      <p:sp>
        <p:nvSpPr>
          <p:cNvPr id="11" name="19 Metin kutusu"/>
          <p:cNvSpPr txBox="1"/>
          <p:nvPr/>
        </p:nvSpPr>
        <p:spPr>
          <a:xfrm>
            <a:off x="4236139" y="833862"/>
            <a:ext cx="2767058" cy="400110"/>
          </a:xfrm>
          <a:prstGeom prst="rect">
            <a:avLst/>
          </a:prstGeom>
          <a:noFill/>
        </p:spPr>
        <p:txBody>
          <a:bodyPr wrap="square" rtlCol="0">
            <a:spAutoFit/>
          </a:bodyPr>
          <a:lstStyle/>
          <a:p>
            <a:r>
              <a:rPr lang="tr-TR" sz="2000" dirty="0" smtClean="0"/>
              <a:t>Dikey </a:t>
            </a:r>
            <a:endParaRPr lang="tr-TR" sz="2000" dirty="0"/>
          </a:p>
        </p:txBody>
      </p:sp>
      <p:sp>
        <p:nvSpPr>
          <p:cNvPr id="12" name="20 Metin kutusu"/>
          <p:cNvSpPr txBox="1"/>
          <p:nvPr/>
        </p:nvSpPr>
        <p:spPr>
          <a:xfrm>
            <a:off x="4211960" y="1274632"/>
            <a:ext cx="2882352" cy="400110"/>
          </a:xfrm>
          <a:prstGeom prst="rect">
            <a:avLst/>
          </a:prstGeom>
          <a:noFill/>
        </p:spPr>
        <p:txBody>
          <a:bodyPr wrap="square" rtlCol="0">
            <a:spAutoFit/>
          </a:bodyPr>
          <a:lstStyle/>
          <a:p>
            <a:r>
              <a:rPr lang="tr-TR" sz="2000" dirty="0" smtClean="0"/>
              <a:t>Derinlemesine</a:t>
            </a:r>
            <a:endParaRPr lang="tr-TR" sz="2000" dirty="0"/>
          </a:p>
        </p:txBody>
      </p:sp>
      <p:sp>
        <p:nvSpPr>
          <p:cNvPr id="14" name="4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12 Metin kutusu"/>
          <p:cNvSpPr txBox="1"/>
          <p:nvPr/>
        </p:nvSpPr>
        <p:spPr>
          <a:xfrm>
            <a:off x="-36512" y="6309320"/>
            <a:ext cx="8286808" cy="461665"/>
          </a:xfrm>
          <a:prstGeom prst="rect">
            <a:avLst/>
          </a:prstGeom>
          <a:noFill/>
        </p:spPr>
        <p:txBody>
          <a:bodyPr wrap="square" rtlCol="0">
            <a:spAutoFit/>
          </a:bodyPr>
          <a:lstStyle/>
          <a:p>
            <a:r>
              <a:rPr lang="tr-TR" sz="2400" b="1" dirty="0" smtClean="0">
                <a:solidFill>
                  <a:schemeClr val="tx2"/>
                </a:solidFill>
              </a:rPr>
              <a:t>HABERLEŞMEYİ ZORUNLU KILAN NEDENLER</a:t>
            </a:r>
          </a:p>
        </p:txBody>
      </p:sp>
    </p:spTree>
    <p:extLst>
      <p:ext uri="{BB962C8B-B14F-4D97-AF65-F5344CB8AC3E}">
        <p14:creationId xmlns:p14="http://schemas.microsoft.com/office/powerpoint/2010/main" val="1921670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6871"/>
            <a:ext cx="9144000" cy="3670401"/>
          </a:xfrm>
          <a:prstGeom prst="rect">
            <a:avLst/>
          </a:prstGeom>
        </p:spPr>
      </p:pic>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55" y="332656"/>
            <a:ext cx="9109646" cy="147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21 Metin kutusu"/>
          <p:cNvSpPr txBox="1"/>
          <p:nvPr/>
        </p:nvSpPr>
        <p:spPr>
          <a:xfrm>
            <a:off x="269020" y="940658"/>
            <a:ext cx="6535228" cy="400110"/>
          </a:xfrm>
          <a:prstGeom prst="rect">
            <a:avLst/>
          </a:prstGeom>
          <a:noFill/>
        </p:spPr>
        <p:txBody>
          <a:bodyPr wrap="square" rtlCol="0">
            <a:spAutoFit/>
          </a:bodyPr>
          <a:lstStyle/>
          <a:p>
            <a:r>
              <a:rPr lang="tr-TR" sz="2000" dirty="0" smtClean="0"/>
              <a:t>2-Toplumsal Hayatta Yaşanan Değişimler</a:t>
            </a:r>
            <a:endParaRPr lang="tr-TR" sz="2000" dirty="0"/>
          </a:p>
        </p:txBody>
      </p:sp>
      <p:sp>
        <p:nvSpPr>
          <p:cNvPr id="16" name="22 Akış Çizelgesi: İşlem"/>
          <p:cNvSpPr/>
          <p:nvPr/>
        </p:nvSpPr>
        <p:spPr>
          <a:xfrm>
            <a:off x="4683698" y="762994"/>
            <a:ext cx="53142" cy="8572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17" name="23 Dikdörtgen"/>
          <p:cNvSpPr/>
          <p:nvPr/>
        </p:nvSpPr>
        <p:spPr>
          <a:xfrm>
            <a:off x="4684598" y="762994"/>
            <a:ext cx="33089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18" name="24 Dikdörtgen"/>
          <p:cNvSpPr/>
          <p:nvPr/>
        </p:nvSpPr>
        <p:spPr>
          <a:xfrm>
            <a:off x="4716820" y="1120184"/>
            <a:ext cx="24817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19" name="25 Dikdörtgen"/>
          <p:cNvSpPr/>
          <p:nvPr/>
        </p:nvSpPr>
        <p:spPr>
          <a:xfrm>
            <a:off x="4684598" y="1548812"/>
            <a:ext cx="33089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a:p>
        </p:txBody>
      </p:sp>
      <p:sp>
        <p:nvSpPr>
          <p:cNvPr id="20" name="26 Metin kutusu"/>
          <p:cNvSpPr txBox="1"/>
          <p:nvPr/>
        </p:nvSpPr>
        <p:spPr>
          <a:xfrm>
            <a:off x="4932040" y="548680"/>
            <a:ext cx="4136220" cy="400110"/>
          </a:xfrm>
          <a:prstGeom prst="rect">
            <a:avLst/>
          </a:prstGeom>
          <a:noFill/>
        </p:spPr>
        <p:txBody>
          <a:bodyPr wrap="square" rtlCol="0">
            <a:spAutoFit/>
          </a:bodyPr>
          <a:lstStyle/>
          <a:p>
            <a:r>
              <a:rPr lang="tr-TR" sz="2000" dirty="0" smtClean="0"/>
              <a:t>Yaşam biçimlerinin değişmesi</a:t>
            </a:r>
            <a:endParaRPr lang="tr-TR" sz="2000" dirty="0"/>
          </a:p>
        </p:txBody>
      </p:sp>
      <p:sp>
        <p:nvSpPr>
          <p:cNvPr id="21" name="27 Metin kutusu"/>
          <p:cNvSpPr txBox="1"/>
          <p:nvPr/>
        </p:nvSpPr>
        <p:spPr>
          <a:xfrm>
            <a:off x="4910992" y="965166"/>
            <a:ext cx="4053496" cy="400110"/>
          </a:xfrm>
          <a:prstGeom prst="rect">
            <a:avLst/>
          </a:prstGeom>
          <a:noFill/>
        </p:spPr>
        <p:txBody>
          <a:bodyPr wrap="square" rtlCol="0">
            <a:spAutoFit/>
          </a:bodyPr>
          <a:lstStyle/>
          <a:p>
            <a:r>
              <a:rPr lang="tr-TR" sz="2000" dirty="0" smtClean="0"/>
              <a:t>Ekonomik katkı ve etkiler</a:t>
            </a:r>
            <a:endParaRPr lang="tr-TR" sz="2000" dirty="0"/>
          </a:p>
        </p:txBody>
      </p:sp>
      <p:sp>
        <p:nvSpPr>
          <p:cNvPr id="22" name="28 Metin kutusu"/>
          <p:cNvSpPr txBox="1"/>
          <p:nvPr/>
        </p:nvSpPr>
        <p:spPr>
          <a:xfrm>
            <a:off x="4961569" y="1372706"/>
            <a:ext cx="4218943" cy="400110"/>
          </a:xfrm>
          <a:prstGeom prst="rect">
            <a:avLst/>
          </a:prstGeom>
          <a:noFill/>
        </p:spPr>
        <p:txBody>
          <a:bodyPr wrap="square" rtlCol="0">
            <a:spAutoFit/>
          </a:bodyPr>
          <a:lstStyle/>
          <a:p>
            <a:r>
              <a:rPr lang="tr-TR" sz="2000" dirty="0" smtClean="0"/>
              <a:t>Kurumların kişisel olmaktan çıkması</a:t>
            </a:r>
            <a:endParaRPr lang="tr-TR" sz="2000" dirty="0"/>
          </a:p>
        </p:txBody>
      </p:sp>
      <p:sp>
        <p:nvSpPr>
          <p:cNvPr id="26" name="12 Metin kutusu"/>
          <p:cNvSpPr txBox="1"/>
          <p:nvPr/>
        </p:nvSpPr>
        <p:spPr>
          <a:xfrm>
            <a:off x="34355" y="6352850"/>
            <a:ext cx="8286808" cy="461665"/>
          </a:xfrm>
          <a:prstGeom prst="rect">
            <a:avLst/>
          </a:prstGeom>
          <a:noFill/>
        </p:spPr>
        <p:txBody>
          <a:bodyPr wrap="square" rtlCol="0">
            <a:spAutoFit/>
          </a:bodyPr>
          <a:lstStyle/>
          <a:p>
            <a:r>
              <a:rPr lang="tr-TR" sz="2400" b="1" dirty="0" smtClean="0">
                <a:solidFill>
                  <a:schemeClr val="tx2"/>
                </a:solidFill>
              </a:rPr>
              <a:t>HABERLEŞMEYİ ZORUNLU KILAN NEDENLER</a:t>
            </a:r>
          </a:p>
        </p:txBody>
      </p:sp>
    </p:spTree>
    <p:extLst>
      <p:ext uri="{BB962C8B-B14F-4D97-AF65-F5344CB8AC3E}">
        <p14:creationId xmlns:p14="http://schemas.microsoft.com/office/powerpoint/2010/main" val="64752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526"/>
            <a:ext cx="9144000" cy="4932947"/>
          </a:xfrm>
          <a:prstGeom prst="rect">
            <a:avLst/>
          </a:prstGeom>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144000" cy="147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Köşeli Çift Ayraç"/>
          <p:cNvSpPr/>
          <p:nvPr/>
        </p:nvSpPr>
        <p:spPr>
          <a:xfrm>
            <a:off x="6228184" y="6093296"/>
            <a:ext cx="936104" cy="764704"/>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Köşeli Çift Ayraç"/>
          <p:cNvSpPr/>
          <p:nvPr/>
        </p:nvSpPr>
        <p:spPr>
          <a:xfrm>
            <a:off x="6948264" y="6093296"/>
            <a:ext cx="936104" cy="764704"/>
          </a:xfrm>
          <a:prstGeom prst="chevron">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7668344" y="6093296"/>
            <a:ext cx="936104" cy="764704"/>
          </a:xfrm>
          <a:prstGeom prst="chevron">
            <a:avLst/>
          </a:prstGeom>
          <a:solidFill>
            <a:srgbClr val="F44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29 Metin kutusu"/>
          <p:cNvSpPr txBox="1"/>
          <p:nvPr/>
        </p:nvSpPr>
        <p:spPr>
          <a:xfrm>
            <a:off x="467544" y="1115452"/>
            <a:ext cx="3857652" cy="369332"/>
          </a:xfrm>
          <a:prstGeom prst="rect">
            <a:avLst/>
          </a:prstGeom>
          <a:noFill/>
        </p:spPr>
        <p:txBody>
          <a:bodyPr wrap="square" rtlCol="0">
            <a:spAutoFit/>
          </a:bodyPr>
          <a:lstStyle/>
          <a:p>
            <a:r>
              <a:rPr lang="tr-TR" dirty="0" smtClean="0"/>
              <a:t>3-Psikoloji Nedenler</a:t>
            </a:r>
            <a:endParaRPr lang="tr-TR" dirty="0"/>
          </a:p>
        </p:txBody>
      </p:sp>
    </p:spTree>
    <p:extLst>
      <p:ext uri="{BB962C8B-B14F-4D97-AF65-F5344CB8AC3E}">
        <p14:creationId xmlns:p14="http://schemas.microsoft.com/office/powerpoint/2010/main" val="258444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8088</TotalTime>
  <Words>1229</Words>
  <Application>Microsoft Office PowerPoint</Application>
  <PresentationFormat>Ekran Gösterisi (4:3)</PresentationFormat>
  <Paragraphs>265</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csp</dc:creator>
  <cp:lastModifiedBy>USER</cp:lastModifiedBy>
  <cp:revision>310</cp:revision>
  <dcterms:created xsi:type="dcterms:W3CDTF">2013-05-10T12:38:16Z</dcterms:created>
  <dcterms:modified xsi:type="dcterms:W3CDTF">2015-11-16T15:23:09Z</dcterms:modified>
</cp:coreProperties>
</file>